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72" r:id="rId24"/>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MỞ ĐẦU (~1 phút)</a:t>
            </a:r>
          </a:p>
          <a:p>
            <a:r>
              <a:t>Kính thưa chú và các anh chị. Hôm nay cháu xin trình bày đề án xây dựng một hệ thống phần mềm quản lý đại học cho Intracom, điểm khác biệt là có trợ lý AI.</a:t>
            </a:r>
          </a:p>
          <a:p>
            <a:r>
              <a:t>Bài trình bày khoảng 15 phút, gồm 5 phần: cơ hội — vấn đề — giải pháp — chi phí &amp; lộ trình — kiến nghị. Cháu xin phép trả lời câu hỏi ở cuối.</a:t>
            </a:r>
          </a:p>
          <a:p>
            <a:r>
              <a:t>LƯU Ý: nói chậm, đây là slide tạo ấn tượng đầu tiên.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THUÊ HAY TỰ XÂY (~1,5 phút) — Đây là câu hỏi lãnh đạo hay hỏi nhất, chủ động trả lời trước.</a:t>
            </a:r>
          </a:p>
          <a:p>
            <a:r>
              <a:t>Nói thẳng: 'Tự xây một bộ não AI như ChatGPT cần hàng chục chuyên gia hàng đầu, hàng triệu đô-la và nhiều năm — không khả thi và cũng không cần thiết.'</a:t>
            </a:r>
          </a:p>
          <a:p>
            <a:r>
              <a:t>Ví von: 'Giống như ta không tự xây nhà máy điện để thắp sáng công ty — ta mua điện. Bộ não AI cũng vậy, thuê rồi đấu nối vào phần mềm của mình, làm trong vài tuần.'</a:t>
            </a:r>
          </a:p>
          <a:p>
            <a:r>
              <a:t>Kết: giai đoạn đầu thuê qua mạng cho nhanh; thiết kế sẵn để chuyển sang chạy tại chỗ khi trường công yêu cầu.</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SÁNH ĐỐI THỦ (~1,5 phút)</a:t>
            </a:r>
          </a:p>
          <a:p>
            <a:r>
              <a:t>Nói trước để giữ uy tín: 'Cháu đã khảo sát các đối thủ lớn — ASC, EduSoft, EduMan, MONA, PSC. Họ đều đã có đủ phần cơ bản. Vì vậy cạnh tranh ở chỗ có hay không có chức năng là không hiệu quả.'</a:t>
            </a:r>
          </a:p>
          <a:p>
            <a:r>
              <a:t>Chỉ vào 2 dòng đầu: dòng đầu ta ngang bằng — thừa nhận thẳng. Từ dòng 2 trở xuống mới là chỗ ta hơn.</a:t>
            </a:r>
          </a:p>
          <a:p>
            <a:r>
              <a:t>Nếu bị hỏi số liệu: nói rõ cột đối thủ tổng hợp từ khảo sát và tài liệu công khai, một số mục ở mức ước lượng.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CHI PHÍ &amp; QUY MÔ (~2 phút) — Lãnh đạo quan tâm nhất phần này.</a:t>
            </a:r>
          </a:p>
          <a:p>
            <a:r>
              <a:t>Giải thích 'thuê đám mây' = thuê máy chủ qua mạng, trả theo tháng, như thuê nhà; 'tự dựng' = mua máy đặt tại trường, như mua nhà.</a:t>
            </a:r>
          </a:p>
          <a:p>
            <a:r>
              <a:t>Khuyến nghị: giai đoạn đầu thuê để khởi động nhanh, ít vốn. Thiết kế sẵn để chuyển vào trường khi ký với trường công — chính điều này là lợi thế khi đấu thầu.</a:t>
            </a:r>
          </a:p>
          <a:p>
            <a:r>
              <a:t>Về con số chịu tải: nói rõ đây là mức thận trọng, cố ý không nêu quá cao. Đợt đăng ký học phần là bài kiểm tra khó nhất — giải pháp là tăng công suất máy trong ít ngày cao điểm rồi giảm lại.</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LỘ TRÌNH (~1,5 phút)</a:t>
            </a:r>
          </a:p>
          <a:p>
            <a:r>
              <a:t>Nhấn: 'Cháu chỉ cam kết chắc chắn hai mốc đầu — bản demo 4–6 tháng và bản dùng được cho Intracom 12–18 tháng. Bản trọn bộ đầy đủ là hành trình 2–3 năm.'</a:t>
            </a:r>
          </a:p>
          <a:p>
            <a:r>
              <a:t>Nói thêm: 'Các đối thủ lâu năm như EduSoft mất hàng chục năm mới có sản phẩm đầy đủ như hiện nay. Cháu xin không hứa làm xong tất cả trong thời gian ngắn — hứa như vậy là thiếu thực tế.'</a:t>
            </a:r>
          </a:p>
          <a:p>
            <a:r>
              <a:t>Điểm mạnh cuối: cứ 2–4 tuần có một bản cập nhật theo góp ý của trường.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NHÂN SỰ &amp; KHAI THÁC (~1,5 phút)</a:t>
            </a:r>
          </a:p>
          <a:p>
            <a:r>
              <a:t>Trả lời thẳng câu hỏi chú đã đặt về giảm nhân sự: 'Có thể giảm. Bắt đầu 4–5 người thay vì 6–9 vẫn đủ làm bản demo trong 4–6 tháng, đồng thời tiết kiệm chi phí giai đoạn thăm dò thị trường.'</a:t>
            </a:r>
          </a:p>
          <a:p>
            <a:r>
              <a:t>Hai bước khai thác — nhấn thứ tự: dùng tại trường mình trước, bán ra ngoài sau. Lý do: có một trường đang dùng thật là điểm tham chiếu uy tín nhất khi chào bán.</a:t>
            </a:r>
          </a:p>
          <a:p>
            <a:r>
              <a:t>Rủi ro nói thẳng: khó khăn lớn nhất không nằm ở kỹ thuật mà ở thời gian đấu thầu trường công, 6–18 tháng.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ĐÁNH GIÁ THẲNG THẮN (~1,5 phút) — Slide xây dựng lòng tin. Đừng bỏ qua.</a:t>
            </a:r>
          </a:p>
          <a:p>
            <a:r>
              <a:t>Nói: 'Chú hỏi rất đúng: khối lượng công việc của một hệ thống trọn bộ là vô cùng lớn. Cháu xin trả lời trung thực, không tô hồng.'</a:t>
            </a:r>
          </a:p>
          <a:p>
            <a:r>
              <a:t>Vì sao MVP làm được chắc chắn: phần lớn là ghép công nghệ có sẵn — AI thuê ngoài, thư viện bảng công việc có sẵn, khung phần mềm chuẩn. Đội ngũ chủ yếu đấu nối và thiết kế, không phát minh từ đầu.</a:t>
            </a:r>
          </a:p>
          <a:p>
            <a:r>
              <a:t>Kết: 'Cháu xin không cam kết làm xong toàn bộ trong thời gian ngắn — cam kết như vậy là thiếu thực tế và sẽ ảnh hưởng uy tín.'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KIẾN NGHỊ (~1,5 phút) — Slide kết, nói chậm và rõ.</a:t>
            </a:r>
          </a:p>
          <a:p>
            <a:r>
              <a:t>Đọc lần lượt ba kiến nghị. Dừng lại sau mỗi ý.</a:t>
            </a:r>
          </a:p>
          <a:p>
            <a:r>
              <a:t>Câu kết: 'Thị trường đã có nhiều đơn vị bán phần mềm đủ chức năng, nhưng chưa ai bán được trải nghiệm tốt và trợ lý AI thực dụng. Đó là cơ hội lớn nhất — và cháu tin đây là dịp để Intracom tạo ra một sản phẩm đáng tự hào.'</a:t>
            </a:r>
          </a:p>
          <a:p>
            <a:r>
              <a:t>Sau đó mời đặt câu hỏi. Giữ sẵn bộ Q&amp;A dự phòng.</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TÓM TẮT (~1,5 phút) — Slide quan trọng nhất. Nếu chỉ nhớ 1 slide thì nhớ slide này.</a:t>
            </a:r>
          </a:p>
          <a:p>
            <a:r>
              <a:t>Nói: 'Cháu xin tóm tắt trước, sau đó mới đi vào chi tiết.'</a:t>
            </a:r>
          </a:p>
          <a:p>
            <a:r>
              <a:t>1) Thị trường có sẵn nhiều phần mềm đủ chức năng, nhưng khó dùng và không có AI.</a:t>
            </a:r>
          </a:p>
          <a:p>
            <a:r>
              <a:t>2) Ta không đua số lượng tính năng — ta thắng bằng dễ dùng + trợ lý AI.</a:t>
            </a:r>
          </a:p>
          <a:p>
            <a:r>
              <a:t>3) Không làm trọn bộ ngay. Làm bản demo mũi nhọn trước trong 4–6 tháng.</a:t>
            </a:r>
          </a:p>
          <a:p>
            <a:r>
              <a:t>4) Đội 4–5 người, dùng thử ngay tại trường mình.</a:t>
            </a:r>
          </a:p>
          <a:p>
            <a:r>
              <a:t>Kết: 'Đề nghị của cháu nằm ở dòng cuối cùng — phê duyệt giai đoạn đầu.'</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CƠ HỘI (~1,5 phút)</a:t>
            </a:r>
          </a:p>
          <a:p>
            <a:r>
              <a:t>Giải thích HEMIS cho người không chuyên: 'Từ 2024 Bộ Giáo dục bắt buộc mọi trường phải gửi dữ liệu lên một kho dữ liệu chung của Bộ. Trường nào cũng buộc phải có phần mềm kết nối được — đây là lý do các trường phải thay phần mềm.'</a:t>
            </a:r>
          </a:p>
          <a:p>
            <a:r>
              <a:t>Về AI: 'Chưa phần mềm quản lý đại học trong nước nào có trợ lý AI thực thụ. Ai làm trước sẽ dẫn dắt.'</a:t>
            </a:r>
          </a:p>
          <a:p>
            <a:r>
              <a:t>Nhấn mạnh câu dưới cùng: không cạnh tranh bằng số lượng tính năng.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VẤN ĐỀ (~2 phút) — Phần thuyết phục nhất, vì đây là ảnh chụp thật tại trường mình.</a:t>
            </a:r>
          </a:p>
          <a:p>
            <a:r>
              <a:t>Nói: 'Cháu đã khảo sát trực tiếp phần mềm đang chạy tại Trường Đại học Intracom. Bốn ảnh dưới đây là chụp màn hình thật.'</a:t>
            </a:r>
          </a:p>
          <a:p>
            <a:r>
              <a:t>Chỉ vào ảnh: danh mục cuộn mãi không hết; tên chức năng lặp lại; mục kỹ thuật trộn lẫn việc hằng ngày; mục Quản lý sinh viên để trống.</a:t>
            </a:r>
          </a:p>
          <a:p>
            <a:r>
              <a:t>TRUNG THỰC: ảnh chụp phần Hành chính – Nhân sự. Phần đào tạo lõi nhà cung cấp vẫn có trong sản phẩm đầy đủ của họ — nói rõ để không bị bắt bẻ.</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GIẢI PHÁP (~2 phút)</a:t>
            </a:r>
          </a:p>
          <a:p>
            <a:r>
              <a:t>Ví von dễ hiểu: 'Hệ thống cũ giống như một siêu thị bày hàng theo kho — ai vào cũng phải đi hết mọi gian. Chúng ta bày theo người mua: mỗi người chỉ thấy đúng khu của mình.'</a:t>
            </a:r>
          </a:p>
          <a:p>
            <a:r>
              <a:t>Cán bộ thường chỉ thấy 3 khu đầu. Phòng Tổ chức mới thấy khu Nhân sự. Người quản trị mới thấy khu cấu hình — khoảng 40 danh mục kỹ thuật được tách hẳn ra.</a:t>
            </a:r>
          </a:p>
          <a:p>
            <a:r>
              <a:t>Nhấn: thanh tìm kiếm + AI luôn nằm trên cùng mọi màn hình.</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 1 (~1 phút)</a:t>
            </a:r>
          </a:p>
          <a:p>
            <a:r>
              <a:t>Nói rõ: 'Đây là bản phác thảo giao diện, chưa phải sản phẩm chạy thật.'</a:t>
            </a:r>
          </a:p>
          <a:p>
            <a:r>
              <a:t>Ý chính: mỗi người đăng nhập vào là thấy NGAY việc của mình, không phải đi tìm. Và AI chủ động nhắc trước — ví dụ 3 hợp đồng giảng viên sắp hết hạn tháng sau.</a:t>
            </a:r>
          </a:p>
          <a:p>
            <a:r>
              <a:t>So sánh với hệ thống cũ: mở lên là một rừng danh mục, không biết bắt đầu từ đâu.</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 2 (~1 phút)</a:t>
            </a:r>
          </a:p>
          <a:p>
            <a:r>
              <a:t>Ví von: 'Giống như tấm bảng dán giấy note. Mỗi việc là một tờ giấy, làm tới đâu kéo sang cột đó — nhìn một cái là biết ai đang làm gì, việc nào sắp trễ hạn.'</a:t>
            </a:r>
          </a:p>
          <a:p>
            <a:r>
              <a:t>Khi giao việc, người nhận nhận thông báo ngay trên phần mềm, email và điện thoại. Mọi thay đổi đều được ghi lại — lãnh đạo truy được ai làm gì, khi nào.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 3 (~1,5 phút) — Đây là điểm khác biệt lớn nhất, nói kỹ.</a:t>
            </a:r>
          </a:p>
          <a:p>
            <a:r>
              <a:t>Ví von: 'Như có một thư ký riêng ngồi cạnh, biết rõ dữ liệu của trường.'</a:t>
            </a:r>
          </a:p>
          <a:p>
            <a:r>
              <a:t>Khác biệt quan trọng: AI không chỉ TRẢ LỜI mà còn LÀM HỘ — tạo việc, mở màn hình, xuất báo cáo.</a:t>
            </a:r>
          </a:p>
          <a:p>
            <a:r>
              <a:t>Nếu chú hỏi về an toàn: chuyển sang slide sau, hoặc trả lời ngay: AI chỉ làm được đúng những gì người đăng nhập được phép làm.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LÀM GÌ (~1,5 phút)</a:t>
            </a:r>
          </a:p>
          <a:p>
            <a:r>
              <a:t>Bốn nhóm việc, đọc lướt kèm ví dụ ở cột phải — ví dụ mới là thứ người nghe nhớ.</a:t>
            </a:r>
          </a:p>
          <a:p>
            <a:r>
              <a:t>Phần bảo mật ở dưới rất quan trọng với lãnh đạo: 'AI không có quyền riêng. Việc kiểm tra quyền nằm ở tầng hệ thống bên dưới, không nằm ở AI. Một giảng viên dù hỏi khéo thế nào cũng không xem được lương người khác. Mọi thao tác AI làm đều được ghi lại.'</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 name="Rectangle 2"/>
          <p:cNvSpPr/>
          <p:nvPr/>
        </p:nvSpPr>
        <p:spPr>
          <a:xfrm>
            <a:off x="0" y="0"/>
            <a:ext cx="256032" cy="6858000"/>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 name="TextBox 3"/>
          <p:cNvSpPr txBox="1"/>
          <p:nvPr/>
        </p:nvSpPr>
        <p:spPr>
          <a:xfrm>
            <a:off x="1188720" y="1600200"/>
            <a:ext cx="9144000" cy="365760"/>
          </a:xfrm>
          <a:prstGeom prst="rect">
            <a:avLst/>
          </a:prstGeom>
          <a:noFill/>
        </p:spPr>
        <p:txBody>
          <a:bodyPr wrap="square" anchor="t" lIns="0" rIns="0" tIns="0" bIns="0">
            <a:spAutoFit/>
          </a:bodyPr>
          <a:lstStyle/>
          <a:p>
            <a:pPr algn="l">
              <a:lnSpc>
                <a:spcPct val="100000"/>
              </a:lnSpc>
              <a:spcAft>
                <a:spcPts val="600"/>
              </a:spcAft>
            </a:pPr>
            <a:r>
              <a:rPr sz="1500" b="1" i="0">
                <a:solidFill>
                  <a:srgbClr val="E08A1E"/>
                </a:solidFill>
                <a:latin typeface="Arial"/>
              </a:rPr>
              <a:t>ĐỀ ÁN ĐẦU TƯ</a:t>
            </a:r>
          </a:p>
        </p:txBody>
      </p:sp>
      <p:sp>
        <p:nvSpPr>
          <p:cNvPr id="5" name="TextBox 4"/>
          <p:cNvSpPr txBox="1"/>
          <p:nvPr/>
        </p:nvSpPr>
        <p:spPr>
          <a:xfrm>
            <a:off x="1188720" y="2057400"/>
            <a:ext cx="10058400" cy="1737360"/>
          </a:xfrm>
          <a:prstGeom prst="rect">
            <a:avLst/>
          </a:prstGeom>
          <a:noFill/>
        </p:spPr>
        <p:txBody>
          <a:bodyPr wrap="square" anchor="t" lIns="0" rIns="0" tIns="0" bIns="0">
            <a:spAutoFit/>
          </a:bodyPr>
          <a:lstStyle/>
          <a:p>
            <a:pPr algn="l">
              <a:lnSpc>
                <a:spcPct val="115000"/>
              </a:lnSpc>
              <a:spcAft>
                <a:spcPts val="600"/>
              </a:spcAft>
            </a:pPr>
            <a:r>
              <a:rPr sz="4200" b="1" i="0">
                <a:solidFill>
                  <a:srgbClr val="FFFFFF"/>
                </a:solidFill>
                <a:latin typeface="Arial"/>
              </a:rPr>
              <a:t>Hệ thống ERP Quản lý Đại học</a:t>
            </a:r>
          </a:p>
          <a:p>
            <a:pPr algn="l">
              <a:lnSpc>
                <a:spcPct val="115000"/>
              </a:lnSpc>
              <a:spcAft>
                <a:spcPts val="600"/>
              </a:spcAft>
            </a:pPr>
            <a:r>
              <a:rPr sz="4200" b="1" i="0">
                <a:solidFill>
                  <a:srgbClr val="FFFFFF"/>
                </a:solidFill>
                <a:latin typeface="Arial"/>
              </a:rPr>
              <a:t>tích hợp Trí tuệ Nhân tạo</a:t>
            </a:r>
          </a:p>
        </p:txBody>
      </p:sp>
      <p:sp>
        <p:nvSpPr>
          <p:cNvPr id="6" name="Rectangle 5"/>
          <p:cNvSpPr/>
          <p:nvPr/>
        </p:nvSpPr>
        <p:spPr>
          <a:xfrm>
            <a:off x="1188720" y="3977639"/>
            <a:ext cx="2011680" cy="54864"/>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1188720" y="4251960"/>
            <a:ext cx="9144000" cy="822960"/>
          </a:xfrm>
          <a:prstGeom prst="rect">
            <a:avLst/>
          </a:prstGeom>
          <a:noFill/>
        </p:spPr>
        <p:txBody>
          <a:bodyPr wrap="square" anchor="t" lIns="0" rIns="0" tIns="0" bIns="0">
            <a:spAutoFit/>
          </a:bodyPr>
          <a:lstStyle/>
          <a:p>
            <a:pPr algn="l">
              <a:lnSpc>
                <a:spcPct val="130000"/>
              </a:lnSpc>
              <a:spcAft>
                <a:spcPts val="600"/>
              </a:spcAft>
            </a:pPr>
            <a:r>
              <a:rPr sz="1700" b="0" i="0">
                <a:solidFill>
                  <a:srgbClr val="C8D6E4"/>
                </a:solidFill>
                <a:latin typeface="Arial"/>
              </a:rPr>
              <a:t>Phần mềm quản lý toàn trường — dễ dùng hơn và thông minh hơn</a:t>
            </a:r>
          </a:p>
          <a:p>
            <a:pPr algn="l">
              <a:lnSpc>
                <a:spcPct val="130000"/>
              </a:lnSpc>
              <a:spcAft>
                <a:spcPts val="600"/>
              </a:spcAft>
            </a:pPr>
            <a:r>
              <a:rPr sz="1700" b="0" i="0">
                <a:solidFill>
                  <a:srgbClr val="C8D6E4"/>
                </a:solidFill>
                <a:latin typeface="Arial"/>
              </a:rPr>
              <a:t>những hệ thống đang có trên thị trường</a:t>
            </a:r>
          </a:p>
        </p:txBody>
      </p:sp>
      <p:sp>
        <p:nvSpPr>
          <p:cNvPr id="8" name="TextBox 7"/>
          <p:cNvSpPr txBox="1"/>
          <p:nvPr/>
        </p:nvSpPr>
        <p:spPr>
          <a:xfrm>
            <a:off x="1188720" y="5440680"/>
            <a:ext cx="9144000" cy="822960"/>
          </a:xfrm>
          <a:prstGeom prst="rect">
            <a:avLst/>
          </a:prstGeom>
          <a:noFill/>
        </p:spPr>
        <p:txBody>
          <a:bodyPr wrap="square" anchor="t" lIns="0" rIns="0" tIns="0" bIns="0">
            <a:spAutoFit/>
          </a:bodyPr>
          <a:lstStyle/>
          <a:p>
            <a:pPr algn="l">
              <a:lnSpc>
                <a:spcPct val="135000"/>
              </a:lnSpc>
              <a:spcAft>
                <a:spcPts val="600"/>
              </a:spcAft>
            </a:pPr>
            <a:r>
              <a:rPr sz="1400" b="0" i="0">
                <a:solidFill>
                  <a:srgbClr val="9FB4C8"/>
                </a:solidFill>
                <a:latin typeface="Arial"/>
              </a:rPr>
              <a:t>Kính trình:  Chú Việt — Nhà sáng lập Intracom</a:t>
            </a:r>
          </a:p>
          <a:p>
            <a:pPr algn="l">
              <a:lnSpc>
                <a:spcPct val="135000"/>
              </a:lnSpc>
              <a:spcAft>
                <a:spcPts val="600"/>
              </a:spcAft>
            </a:pPr>
            <a:r>
              <a:rPr sz="1400" b="0" i="0">
                <a:solidFill>
                  <a:srgbClr val="9FB4C8"/>
                </a:solidFill>
                <a:latin typeface="Arial"/>
              </a:rPr>
              <a:t>Người trình bày:  Điền   ·   Thời lượng:  15–20 phút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CÂU HỎI QUAN TRỌNG</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Trợ lý AI: nên thuê, không tự xây</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10820095" cy="114300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60120" y="1892807"/>
            <a:ext cx="10271455" cy="685800"/>
          </a:xfrm>
          <a:prstGeom prst="rect">
            <a:avLst/>
          </a:prstGeom>
          <a:noFill/>
        </p:spPr>
        <p:txBody>
          <a:bodyPr wrap="square" anchor="t" lIns="0" rIns="0" tIns="0" bIns="0">
            <a:spAutoFit/>
          </a:bodyPr>
          <a:lstStyle/>
          <a:p>
            <a:pPr algn="l">
              <a:lnSpc>
                <a:spcPct val="135000"/>
              </a:lnSpc>
              <a:spcAft>
                <a:spcPts val="600"/>
              </a:spcAft>
            </a:pPr>
            <a:r>
              <a:rPr sz="1400" b="0" i="0">
                <a:solidFill>
                  <a:srgbClr val="FFFFFF"/>
                </a:solidFill>
                <a:latin typeface="Arial"/>
              </a:rPr>
              <a:t>Tự xây “bộ não” AI riêng cần hàng chục chuyên gia, hàng triệu đô-la, nhiều năm — không khả thi.</a:t>
            </a:r>
          </a:p>
          <a:p>
            <a:pPr algn="l">
              <a:lnSpc>
                <a:spcPct val="135000"/>
              </a:lnSpc>
              <a:spcAft>
                <a:spcPts val="600"/>
              </a:spcAft>
            </a:pPr>
            <a:r>
              <a:rPr sz="1400" b="0" i="0">
                <a:solidFill>
                  <a:srgbClr val="FFFFFF"/>
                </a:solidFill>
                <a:latin typeface="Arial"/>
              </a:rPr>
              <a:t>Cách làm đúng của cả thế giới: thuê “bộ não” AI có sẵn rồi đấu nối vào phần mềm của mình.</a:t>
            </a:r>
          </a:p>
        </p:txBody>
      </p:sp>
      <p:sp>
        <p:nvSpPr>
          <p:cNvPr id="7" name="Rounded Rectangle 6"/>
          <p:cNvSpPr/>
          <p:nvPr/>
        </p:nvSpPr>
        <p:spPr>
          <a:xfrm>
            <a:off x="685800" y="2990088"/>
            <a:ext cx="5204307" cy="278892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941832" y="3172968"/>
            <a:ext cx="4692243" cy="365760"/>
          </a:xfrm>
          <a:prstGeom prst="rect">
            <a:avLst/>
          </a:prstGeom>
          <a:noFill/>
        </p:spPr>
        <p:txBody>
          <a:bodyPr wrap="square" anchor="t" lIns="0" rIns="0" tIns="0" bIns="0">
            <a:spAutoFit/>
          </a:bodyPr>
          <a:lstStyle/>
          <a:p>
            <a:pPr algn="l">
              <a:lnSpc>
                <a:spcPct val="100000"/>
              </a:lnSpc>
              <a:spcAft>
                <a:spcPts val="600"/>
              </a:spcAft>
            </a:pPr>
            <a:r>
              <a:rPr sz="1600" b="1" i="0">
                <a:solidFill>
                  <a:srgbClr val="1B3A5C"/>
                </a:solidFill>
                <a:latin typeface="Arial"/>
              </a:rPr>
              <a:t>Cách A — Thuê “bộ não” AI qua mạng</a:t>
            </a:r>
          </a:p>
        </p:txBody>
      </p:sp>
      <p:sp>
        <p:nvSpPr>
          <p:cNvPr id="9" name="TextBox 8"/>
          <p:cNvSpPr txBox="1"/>
          <p:nvPr/>
        </p:nvSpPr>
        <p:spPr>
          <a:xfrm>
            <a:off x="941832" y="3584448"/>
            <a:ext cx="4692243"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Trả tiền theo lượng dùng thực tế, như trả tiền điện.</a:t>
            </a:r>
          </a:p>
        </p:txBody>
      </p:sp>
      <p:sp>
        <p:nvSpPr>
          <p:cNvPr id="10" name="Rounded Rectangle 9"/>
          <p:cNvSpPr/>
          <p:nvPr/>
        </p:nvSpPr>
        <p:spPr>
          <a:xfrm>
            <a:off x="941832" y="3950208"/>
            <a:ext cx="4692243" cy="50292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1097280" y="4078224"/>
            <a:ext cx="4381347" cy="320040"/>
          </a:xfrm>
          <a:prstGeom prst="rect">
            <a:avLst/>
          </a:prstGeom>
          <a:noFill/>
        </p:spPr>
        <p:txBody>
          <a:bodyPr wrap="square" anchor="t" lIns="0" rIns="0" tIns="0" bIns="0">
            <a:spAutoFit/>
          </a:bodyPr>
          <a:lstStyle/>
          <a:p>
            <a:pPr algn="l">
              <a:lnSpc>
                <a:spcPct val="100000"/>
              </a:lnSpc>
              <a:spcAft>
                <a:spcPts val="600"/>
              </a:spcAft>
            </a:pPr>
            <a:r>
              <a:rPr sz="1350" b="1" i="0">
                <a:solidFill>
                  <a:srgbClr val="2E6DA4"/>
                </a:solidFill>
                <a:latin typeface="Arial"/>
              </a:rPr>
              <a:t>Ước tính 10–30 triệu đồng/tháng cho một trường lớn</a:t>
            </a:r>
          </a:p>
        </p:txBody>
      </p:sp>
      <p:sp>
        <p:nvSpPr>
          <p:cNvPr id="12" name="TextBox 11"/>
          <p:cNvSpPr txBox="1"/>
          <p:nvPr/>
        </p:nvSpPr>
        <p:spPr>
          <a:xfrm>
            <a:off x="941832" y="4617720"/>
            <a:ext cx="4692243" cy="822960"/>
          </a:xfrm>
          <a:prstGeom prst="rect">
            <a:avLst/>
          </a:prstGeom>
          <a:noFill/>
        </p:spPr>
        <p:txBody>
          <a:bodyPr wrap="square" anchor="t" lIns="0" rIns="0" tIns="0" bIns="0">
            <a:spAutoFit/>
          </a:bodyPr>
          <a:lstStyle/>
          <a:p>
            <a:pPr algn="l">
              <a:lnSpc>
                <a:spcPct val="140000"/>
              </a:lnSpc>
              <a:spcAft>
                <a:spcPts val="600"/>
              </a:spcAft>
            </a:pPr>
            <a:r>
              <a:rPr sz="1300" b="0" i="0">
                <a:solidFill>
                  <a:srgbClr val="53606D"/>
                </a:solidFill>
                <a:latin typeface="Arial"/>
              </a:rPr>
              <a:t>✔  Mạnh nhất, triển khai nhanh, không cần mua máy móc</a:t>
            </a:r>
          </a:p>
          <a:p>
            <a:pPr algn="l">
              <a:lnSpc>
                <a:spcPct val="140000"/>
              </a:lnSpc>
              <a:spcAft>
                <a:spcPts val="600"/>
              </a:spcAft>
            </a:pPr>
            <a:r>
              <a:rPr sz="1300" b="0" i="0">
                <a:solidFill>
                  <a:srgbClr val="53606D"/>
                </a:solidFill>
                <a:latin typeface="Arial"/>
              </a:rPr>
              <a:t>✘  Dữ liệu gửi ra ngoài — trường công đôi khi e ngại</a:t>
            </a:r>
          </a:p>
        </p:txBody>
      </p:sp>
      <p:sp>
        <p:nvSpPr>
          <p:cNvPr id="13" name="Rounded Rectangle 12"/>
          <p:cNvSpPr/>
          <p:nvPr/>
        </p:nvSpPr>
        <p:spPr>
          <a:xfrm>
            <a:off x="6301587" y="2990088"/>
            <a:ext cx="5204307" cy="278892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6557619" y="3172968"/>
            <a:ext cx="4692243" cy="365760"/>
          </a:xfrm>
          <a:prstGeom prst="rect">
            <a:avLst/>
          </a:prstGeom>
          <a:noFill/>
        </p:spPr>
        <p:txBody>
          <a:bodyPr wrap="square" anchor="t" lIns="0" rIns="0" tIns="0" bIns="0">
            <a:spAutoFit/>
          </a:bodyPr>
          <a:lstStyle/>
          <a:p>
            <a:pPr algn="l">
              <a:lnSpc>
                <a:spcPct val="100000"/>
              </a:lnSpc>
              <a:spcAft>
                <a:spcPts val="600"/>
              </a:spcAft>
            </a:pPr>
            <a:r>
              <a:rPr sz="1600" b="1" i="0">
                <a:solidFill>
                  <a:srgbClr val="1B3A5C"/>
                </a:solidFill>
                <a:latin typeface="Arial"/>
              </a:rPr>
              <a:t>Cách B — Tự chạy AI tại trường</a:t>
            </a:r>
          </a:p>
        </p:txBody>
      </p:sp>
      <p:sp>
        <p:nvSpPr>
          <p:cNvPr id="15" name="TextBox 14"/>
          <p:cNvSpPr txBox="1"/>
          <p:nvPr/>
        </p:nvSpPr>
        <p:spPr>
          <a:xfrm>
            <a:off x="6557619" y="3584448"/>
            <a:ext cx="4692243"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Cài mô hình AI miễn phí lên máy chủ của trường.</a:t>
            </a:r>
          </a:p>
        </p:txBody>
      </p:sp>
      <p:sp>
        <p:nvSpPr>
          <p:cNvPr id="16" name="Rounded Rectangle 15"/>
          <p:cNvSpPr/>
          <p:nvPr/>
        </p:nvSpPr>
        <p:spPr>
          <a:xfrm>
            <a:off x="6557619" y="3950208"/>
            <a:ext cx="4692243" cy="50292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7" name="TextBox 16"/>
          <p:cNvSpPr txBox="1"/>
          <p:nvPr/>
        </p:nvSpPr>
        <p:spPr>
          <a:xfrm>
            <a:off x="6713067" y="4078224"/>
            <a:ext cx="4381347" cy="320040"/>
          </a:xfrm>
          <a:prstGeom prst="rect">
            <a:avLst/>
          </a:prstGeom>
          <a:noFill/>
        </p:spPr>
        <p:txBody>
          <a:bodyPr wrap="square" anchor="t" lIns="0" rIns="0" tIns="0" bIns="0">
            <a:spAutoFit/>
          </a:bodyPr>
          <a:lstStyle/>
          <a:p>
            <a:pPr algn="l">
              <a:lnSpc>
                <a:spcPct val="100000"/>
              </a:lnSpc>
              <a:spcAft>
                <a:spcPts val="600"/>
              </a:spcAft>
            </a:pPr>
            <a:r>
              <a:rPr sz="1350" b="1" i="0">
                <a:solidFill>
                  <a:srgbClr val="2E6DA4"/>
                </a:solidFill>
                <a:latin typeface="Arial"/>
              </a:rPr>
              <a:t>Không mất phí hằng tháng, nhưng đầu tư máy vài trăm triệu</a:t>
            </a:r>
          </a:p>
        </p:txBody>
      </p:sp>
      <p:sp>
        <p:nvSpPr>
          <p:cNvPr id="18" name="TextBox 17"/>
          <p:cNvSpPr txBox="1"/>
          <p:nvPr/>
        </p:nvSpPr>
        <p:spPr>
          <a:xfrm>
            <a:off x="6557619" y="4617720"/>
            <a:ext cx="4692243" cy="822960"/>
          </a:xfrm>
          <a:prstGeom prst="rect">
            <a:avLst/>
          </a:prstGeom>
          <a:noFill/>
        </p:spPr>
        <p:txBody>
          <a:bodyPr wrap="square" anchor="t" lIns="0" rIns="0" tIns="0" bIns="0">
            <a:spAutoFit/>
          </a:bodyPr>
          <a:lstStyle/>
          <a:p>
            <a:pPr algn="l">
              <a:lnSpc>
                <a:spcPct val="140000"/>
              </a:lnSpc>
              <a:spcAft>
                <a:spcPts val="600"/>
              </a:spcAft>
            </a:pPr>
            <a:r>
              <a:rPr sz="1300" b="0" i="0">
                <a:solidFill>
                  <a:srgbClr val="53606D"/>
                </a:solidFill>
                <a:latin typeface="Arial"/>
              </a:rPr>
              <a:t>✔  Dữ liệu không ra ngoài — hợp yêu cầu trường công</a:t>
            </a:r>
          </a:p>
          <a:p>
            <a:pPr algn="l">
              <a:lnSpc>
                <a:spcPct val="140000"/>
              </a:lnSpc>
              <a:spcAft>
                <a:spcPts val="600"/>
              </a:spcAft>
            </a:pPr>
            <a:r>
              <a:rPr sz="1300" b="0" i="0">
                <a:solidFill>
                  <a:srgbClr val="53606D"/>
                </a:solidFill>
                <a:latin typeface="Arial"/>
              </a:rPr>
              <a:t>✘  AI yếu hơn một chút, cần người vận hành kỹ thuật</a:t>
            </a:r>
          </a:p>
        </p:txBody>
      </p:sp>
      <p:sp>
        <p:nvSpPr>
          <p:cNvPr id="19" name="Rounded Rectangle 18"/>
          <p:cNvSpPr/>
          <p:nvPr/>
        </p:nvSpPr>
        <p:spPr>
          <a:xfrm>
            <a:off x="685800" y="5961888"/>
            <a:ext cx="10820095" cy="566928"/>
          </a:xfrm>
          <a:prstGeom prst="roundRect">
            <a:avLst>
              <a:gd name="adj" fmla="val 6000"/>
            </a:avLst>
          </a:prstGeom>
          <a:solidFill>
            <a:srgbClr val="FDF3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0" name="TextBox 19"/>
          <p:cNvSpPr txBox="1"/>
          <p:nvPr/>
        </p:nvSpPr>
        <p:spPr>
          <a:xfrm>
            <a:off x="960120" y="6108192"/>
            <a:ext cx="10271455" cy="320040"/>
          </a:xfrm>
          <a:prstGeom prst="rect">
            <a:avLst/>
          </a:prstGeom>
          <a:noFill/>
        </p:spPr>
        <p:txBody>
          <a:bodyPr wrap="square" anchor="t" lIns="0" rIns="0" tIns="0" bIns="0">
            <a:spAutoFit/>
          </a:bodyPr>
          <a:lstStyle/>
          <a:p>
            <a:pPr algn="l">
              <a:lnSpc>
                <a:spcPct val="100000"/>
              </a:lnSpc>
              <a:spcAft>
                <a:spcPts val="600"/>
              </a:spcAft>
            </a:pPr>
            <a:r>
              <a:rPr sz="1350" b="1" i="0">
                <a:solidFill>
                  <a:srgbClr val="8A5A0F"/>
                </a:solidFill>
                <a:latin typeface="Arial"/>
              </a:rPr>
              <a:t>Khuyến nghị:  giai đoạn đầu thuê qua mạng (nhanh – rẻ – mạnh); thiết kế sẵn để chuyển sang chạy tại chỗ khi trường công yêu cầu.</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SO VỚI ĐỐI THỦ</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Vì sao sản phẩm này thắng được</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TextBox 4"/>
          <p:cNvSpPr txBox="1"/>
          <p:nvPr/>
        </p:nvSpPr>
        <p:spPr>
          <a:xfrm>
            <a:off x="685800" y="1572768"/>
            <a:ext cx="10820095" cy="365760"/>
          </a:xfrm>
          <a:prstGeom prst="rect">
            <a:avLst/>
          </a:prstGeom>
          <a:noFill/>
        </p:spPr>
        <p:txBody>
          <a:bodyPr wrap="square" anchor="t" lIns="0" rIns="0" tIns="0" bIns="0">
            <a:spAutoFit/>
          </a:bodyPr>
          <a:lstStyle/>
          <a:p>
            <a:pPr algn="l">
              <a:lnSpc>
                <a:spcPct val="100000"/>
              </a:lnSpc>
              <a:spcAft>
                <a:spcPts val="600"/>
              </a:spcAft>
            </a:pPr>
            <a:r>
              <a:rPr sz="1400" b="0" i="0">
                <a:solidFill>
                  <a:srgbClr val="53606D"/>
                </a:solidFill>
                <a:latin typeface="Arial"/>
              </a:rPr>
              <a:t>Đã khảo sát các đối thủ lớn (ASC, EduSoft.Net, EduMan, MONA, PSC) — họ đều đủ phần cơ bản. Lợi thế của ta nằm ở những chỗ họ làm chưa tốt:</a:t>
            </a:r>
          </a:p>
        </p:txBody>
      </p:sp>
      <p:graphicFrame>
        <p:nvGraphicFramePr>
          <p:cNvPr id="6" name="Table 5"/>
          <p:cNvGraphicFramePr>
            <a:graphicFrameLocks noGrp="1"/>
          </p:cNvGraphicFramePr>
          <p:nvPr/>
        </p:nvGraphicFramePr>
        <p:xfrm>
          <a:off x="685800" y="2029968"/>
          <a:ext cx="10817352" cy="3657600"/>
        </p:xfrm>
        <a:graphic>
          <a:graphicData uri="http://schemas.openxmlformats.org/drawingml/2006/table">
            <a:tbl>
              <a:tblPr firstRow="1" bandRow="1">
                <a:tableStyleId>{5C22544A-7EE6-4342-B048-85BDC9FD1C3A}</a:tableStyleId>
              </a:tblPr>
              <a:tblGrid>
                <a:gridCol w="3200400"/>
                <a:gridCol w="3931920"/>
                <a:gridCol w="3685032"/>
              </a:tblGrid>
              <a:tr h="457200">
                <a:tc>
                  <a:txBody>
                    <a:bodyPr wrap="square"/>
                    <a:lstStyle/>
                    <a:p>
                      <a:r>
                        <a:rPr sz="1350" b="1">
                          <a:solidFill>
                            <a:srgbClr val="FFFFFF"/>
                          </a:solidFill>
                          <a:latin typeface="Arial"/>
                        </a:rPr>
                        <a:t>Tiêu chí</a:t>
                      </a:r>
                    </a:p>
                  </a:txBody>
                  <a:tcPr anchor="ctr" marL="118872" marR="91440" marT="36576" marB="36576">
                    <a:solidFill>
                      <a:srgbClr val="1B3A5C"/>
                    </a:solidFill>
                  </a:tcPr>
                </a:tc>
                <a:tc>
                  <a:txBody>
                    <a:bodyPr wrap="square"/>
                    <a:lstStyle/>
                    <a:p>
                      <a:r>
                        <a:rPr sz="1350" b="1">
                          <a:solidFill>
                            <a:srgbClr val="FFFFFF"/>
                          </a:solidFill>
                          <a:latin typeface="Arial"/>
                        </a:rPr>
                        <a:t>Đối thủ hiện tại</a:t>
                      </a:r>
                    </a:p>
                  </a:txBody>
                  <a:tcPr anchor="ctr" marL="118872" marR="91440" marT="36576" marB="36576">
                    <a:solidFill>
                      <a:srgbClr val="1B3A5C"/>
                    </a:solidFill>
                  </a:tcPr>
                </a:tc>
                <a:tc>
                  <a:txBody>
                    <a:bodyPr wrap="square"/>
                    <a:lstStyle/>
                    <a:p>
                      <a:r>
                        <a:rPr sz="1350" b="1">
                          <a:solidFill>
                            <a:srgbClr val="FFFFFF"/>
                          </a:solidFill>
                          <a:latin typeface="Arial"/>
                        </a:rPr>
                        <a:t>Sản phẩm của chúng ta</a:t>
                      </a:r>
                    </a:p>
                  </a:txBody>
                  <a:tcPr anchor="ctr" marL="118872" marR="91440" marT="36576" marB="36576">
                    <a:solidFill>
                      <a:srgbClr val="1B3A5C"/>
                    </a:solidFill>
                  </a:tcPr>
                </a:tc>
              </a:tr>
              <a:tr h="457200">
                <a:tc>
                  <a:txBody>
                    <a:bodyPr wrap="square"/>
                    <a:lstStyle/>
                    <a:p>
                      <a:r>
                        <a:rPr sz="1300" b="1">
                          <a:solidFill>
                            <a:srgbClr val="1B3A5C"/>
                          </a:solidFill>
                          <a:latin typeface="Arial"/>
                        </a:rPr>
                        <a:t>Đủ chức năng cơ bản</a:t>
                      </a:r>
                    </a:p>
                  </a:txBody>
                  <a:tcPr anchor="ctr" marL="118872" marR="91440" marT="36576" marB="36576">
                    <a:solidFill>
                      <a:srgbClr val="FFFFFF"/>
                    </a:solidFill>
                  </a:tcPr>
                </a:tc>
                <a:tc>
                  <a:txBody>
                    <a:bodyPr wrap="square"/>
                    <a:lstStyle/>
                    <a:p>
                      <a:r>
                        <a:rPr sz="1300" b="0">
                          <a:solidFill>
                            <a:srgbClr val="53606D"/>
                          </a:solidFill>
                          <a:latin typeface="Arial"/>
                        </a:rPr>
                        <a:t>Có</a:t>
                      </a:r>
                    </a:p>
                  </a:txBody>
                  <a:tcPr anchor="ctr" marL="118872" marR="91440" marT="36576" marB="36576">
                    <a:solidFill>
                      <a:srgbClr val="FFFFFF"/>
                    </a:solidFill>
                  </a:tcPr>
                </a:tc>
                <a:tc>
                  <a:txBody>
                    <a:bodyPr wrap="square"/>
                    <a:lstStyle/>
                    <a:p>
                      <a:r>
                        <a:rPr sz="1300" b="0">
                          <a:solidFill>
                            <a:srgbClr val="53606D"/>
                          </a:solidFill>
                          <a:latin typeface="Arial"/>
                        </a:rPr>
                        <a:t>Có — ngang bằng</a:t>
                      </a:r>
                    </a:p>
                  </a:txBody>
                  <a:tcPr anchor="ctr" marL="118872" marR="91440" marT="36576" marB="36576">
                    <a:solidFill>
                      <a:srgbClr val="FFFFFF"/>
                    </a:solidFill>
                  </a:tcPr>
                </a:tc>
              </a:tr>
              <a:tr h="457200">
                <a:tc>
                  <a:txBody>
                    <a:bodyPr wrap="square"/>
                    <a:lstStyle/>
                    <a:p>
                      <a:r>
                        <a:rPr sz="1300" b="1">
                          <a:solidFill>
                            <a:srgbClr val="1B3A5C"/>
                          </a:solidFill>
                          <a:latin typeface="Arial"/>
                        </a:rPr>
                        <a:t>Cách tìm chức năng</a:t>
                      </a:r>
                    </a:p>
                  </a:txBody>
                  <a:tcPr anchor="ctr" marL="118872" marR="91440" marT="36576" marB="36576">
                    <a:solidFill>
                      <a:srgbClr val="F1F5F9"/>
                    </a:solidFill>
                  </a:tcPr>
                </a:tc>
                <a:tc>
                  <a:txBody>
                    <a:bodyPr wrap="square"/>
                    <a:lstStyle/>
                    <a:p>
                      <a:r>
                        <a:rPr sz="1300" b="0">
                          <a:solidFill>
                            <a:srgbClr val="53606D"/>
                          </a:solidFill>
                          <a:latin typeface="Arial"/>
                        </a:rPr>
                        <a:t>Danh mục dài, nhiều tầng, tên lặp</a:t>
                      </a:r>
                    </a:p>
                  </a:txBody>
                  <a:tcPr anchor="ctr" marL="118872" marR="91440" marT="36576" marB="36576">
                    <a:solidFill>
                      <a:srgbClr val="F1F5F9"/>
                    </a:solidFill>
                  </a:tcPr>
                </a:tc>
                <a:tc>
                  <a:txBody>
                    <a:bodyPr wrap="square"/>
                    <a:lstStyle/>
                    <a:p>
                      <a:r>
                        <a:rPr sz="1300" b="0">
                          <a:solidFill>
                            <a:srgbClr val="53606D"/>
                          </a:solidFill>
                          <a:latin typeface="Arial"/>
                        </a:rPr>
                        <a:t>6 khu theo vai trò + tìm kiếm chung</a:t>
                      </a:r>
                    </a:p>
                  </a:txBody>
                  <a:tcPr anchor="ctr" marL="118872" marR="91440" marT="36576" marB="36576">
                    <a:solidFill>
                      <a:srgbClr val="F1F5F9"/>
                    </a:solidFill>
                  </a:tcPr>
                </a:tc>
              </a:tr>
              <a:tr h="457200">
                <a:tc>
                  <a:txBody>
                    <a:bodyPr wrap="square"/>
                    <a:lstStyle/>
                    <a:p>
                      <a:r>
                        <a:rPr sz="1300" b="1">
                          <a:solidFill>
                            <a:srgbClr val="1B3A5C"/>
                          </a:solidFill>
                          <a:latin typeface="Arial"/>
                        </a:rPr>
                        <a:t>Trợ lý AI</a:t>
                      </a:r>
                    </a:p>
                  </a:txBody>
                  <a:tcPr anchor="ctr" marL="118872" marR="91440" marT="36576" marB="36576">
                    <a:solidFill>
                      <a:srgbClr val="FFFFFF"/>
                    </a:solidFill>
                  </a:tcPr>
                </a:tc>
                <a:tc>
                  <a:txBody>
                    <a:bodyPr wrap="square"/>
                    <a:lstStyle/>
                    <a:p>
                      <a:r>
                        <a:rPr sz="1300" b="0">
                          <a:solidFill>
                            <a:srgbClr val="53606D"/>
                          </a:solidFill>
                          <a:latin typeface="Arial"/>
                        </a:rPr>
                        <a:t>Không có</a:t>
                      </a:r>
                    </a:p>
                  </a:txBody>
                  <a:tcPr anchor="ctr" marL="118872" marR="91440" marT="36576" marB="36576">
                    <a:solidFill>
                      <a:srgbClr val="FFFFFF"/>
                    </a:solidFill>
                  </a:tcPr>
                </a:tc>
                <a:tc>
                  <a:txBody>
                    <a:bodyPr wrap="square"/>
                    <a:lstStyle/>
                    <a:p>
                      <a:r>
                        <a:rPr sz="1300" b="0">
                          <a:solidFill>
                            <a:srgbClr val="53606D"/>
                          </a:solidFill>
                          <a:latin typeface="Arial"/>
                        </a:rPr>
                        <a:t>Có — 4 nhóm khả năng</a:t>
                      </a:r>
                    </a:p>
                  </a:txBody>
                  <a:tcPr anchor="ctr" marL="118872" marR="91440" marT="36576" marB="36576">
                    <a:solidFill>
                      <a:srgbClr val="FFFFFF"/>
                    </a:solidFill>
                  </a:tcPr>
                </a:tc>
              </a:tr>
              <a:tr h="457200">
                <a:tc>
                  <a:txBody>
                    <a:bodyPr wrap="square"/>
                    <a:lstStyle/>
                    <a:p>
                      <a:r>
                        <a:rPr sz="1300" b="1">
                          <a:solidFill>
                            <a:srgbClr val="1B3A5C"/>
                          </a:solidFill>
                          <a:latin typeface="Arial"/>
                        </a:rPr>
                        <a:t>Dùng trên điện thoại</a:t>
                      </a:r>
                    </a:p>
                  </a:txBody>
                  <a:tcPr anchor="ctr" marL="118872" marR="91440" marT="36576" marB="36576">
                    <a:solidFill>
                      <a:srgbClr val="F1F5F9"/>
                    </a:solidFill>
                  </a:tcPr>
                </a:tc>
                <a:tc>
                  <a:txBody>
                    <a:bodyPr wrap="square"/>
                    <a:lstStyle/>
                    <a:p>
                      <a:r>
                        <a:rPr sz="1300" b="0">
                          <a:solidFill>
                            <a:srgbClr val="53606D"/>
                          </a:solidFill>
                          <a:latin typeface="Arial"/>
                        </a:rPr>
                        <a:t>Chỉ là bản thu nhỏ</a:t>
                      </a:r>
                    </a:p>
                  </a:txBody>
                  <a:tcPr anchor="ctr" marL="118872" marR="91440" marT="36576" marB="36576">
                    <a:solidFill>
                      <a:srgbClr val="F1F5F9"/>
                    </a:solidFill>
                  </a:tcPr>
                </a:tc>
                <a:tc>
                  <a:txBody>
                    <a:bodyPr wrap="square"/>
                    <a:lstStyle/>
                    <a:p>
                      <a:r>
                        <a:rPr sz="1300" b="0">
                          <a:solidFill>
                            <a:srgbClr val="53606D"/>
                          </a:solidFill>
                          <a:latin typeface="Arial"/>
                        </a:rPr>
                        <a:t>Thiết kế riêng cho điện thoại</a:t>
                      </a:r>
                    </a:p>
                  </a:txBody>
                  <a:tcPr anchor="ctr" marL="118872" marR="91440" marT="36576" marB="36576">
                    <a:solidFill>
                      <a:srgbClr val="F1F5F9"/>
                    </a:solidFill>
                  </a:tcPr>
                </a:tc>
              </a:tr>
              <a:tr h="457200">
                <a:tc>
                  <a:txBody>
                    <a:bodyPr wrap="square"/>
                    <a:lstStyle/>
                    <a:p>
                      <a:r>
                        <a:rPr sz="1300" b="1">
                          <a:solidFill>
                            <a:srgbClr val="1B3A5C"/>
                          </a:solidFill>
                          <a:latin typeface="Arial"/>
                        </a:rPr>
                        <a:t>Kết nối HEMIS</a:t>
                      </a:r>
                    </a:p>
                  </a:txBody>
                  <a:tcPr anchor="ctr" marL="118872" marR="91440" marT="36576" marB="36576">
                    <a:solidFill>
                      <a:srgbClr val="FFFFFF"/>
                    </a:solidFill>
                  </a:tcPr>
                </a:tc>
                <a:tc>
                  <a:txBody>
                    <a:bodyPr wrap="square"/>
                    <a:lstStyle/>
                    <a:p>
                      <a:r>
                        <a:rPr sz="1300" b="0">
                          <a:solidFill>
                            <a:srgbClr val="53606D"/>
                          </a:solidFill>
                          <a:latin typeface="Arial"/>
                        </a:rPr>
                        <a:t>Tùy nhà cung cấp</a:t>
                      </a:r>
                    </a:p>
                  </a:txBody>
                  <a:tcPr anchor="ctr" marL="118872" marR="91440" marT="36576" marB="36576">
                    <a:solidFill>
                      <a:srgbClr val="FFFFFF"/>
                    </a:solidFill>
                  </a:tcPr>
                </a:tc>
                <a:tc>
                  <a:txBody>
                    <a:bodyPr wrap="square"/>
                    <a:lstStyle/>
                    <a:p>
                      <a:r>
                        <a:rPr sz="1300" b="0">
                          <a:solidFill>
                            <a:srgbClr val="53606D"/>
                          </a:solidFill>
                          <a:latin typeface="Arial"/>
                        </a:rPr>
                        <a:t>Ưu tiên hàng đầu</a:t>
                      </a:r>
                    </a:p>
                  </a:txBody>
                  <a:tcPr anchor="ctr" marL="118872" marR="91440" marT="36576" marB="36576">
                    <a:solidFill>
                      <a:srgbClr val="FFFFFF"/>
                    </a:solidFill>
                  </a:tcPr>
                </a:tc>
              </a:tr>
              <a:tr h="457200">
                <a:tc>
                  <a:txBody>
                    <a:bodyPr wrap="square"/>
                    <a:lstStyle/>
                    <a:p>
                      <a:r>
                        <a:rPr sz="1300" b="1">
                          <a:solidFill>
                            <a:srgbClr val="1B3A5C"/>
                          </a:solidFill>
                          <a:latin typeface="Arial"/>
                        </a:rPr>
                        <a:t>Chiều sâu phần thi cử</a:t>
                      </a:r>
                    </a:p>
                  </a:txBody>
                  <a:tcPr anchor="ctr" marL="118872" marR="91440" marT="36576" marB="36576">
                    <a:solidFill>
                      <a:srgbClr val="F1F5F9"/>
                    </a:solidFill>
                  </a:tcPr>
                </a:tc>
                <a:tc>
                  <a:txBody>
                    <a:bodyPr wrap="square"/>
                    <a:lstStyle/>
                    <a:p>
                      <a:r>
                        <a:rPr sz="1300" b="0">
                          <a:solidFill>
                            <a:srgbClr val="53606D"/>
                          </a:solidFill>
                          <a:latin typeface="Arial"/>
                        </a:rPr>
                        <a:t>Còn mờ nhạt</a:t>
                      </a:r>
                    </a:p>
                  </a:txBody>
                  <a:tcPr anchor="ctr" marL="118872" marR="91440" marT="36576" marB="36576">
                    <a:solidFill>
                      <a:srgbClr val="F1F5F9"/>
                    </a:solidFill>
                  </a:tcPr>
                </a:tc>
                <a:tc>
                  <a:txBody>
                    <a:bodyPr wrap="square"/>
                    <a:lstStyle/>
                    <a:p>
                      <a:r>
                        <a:rPr sz="1300" b="0">
                          <a:solidFill>
                            <a:srgbClr val="53606D"/>
                          </a:solidFill>
                          <a:latin typeface="Arial"/>
                        </a:rPr>
                        <a:t>Ngân hàng đề, chấm tự động</a:t>
                      </a:r>
                    </a:p>
                  </a:txBody>
                  <a:tcPr anchor="ctr" marL="118872" marR="91440" marT="36576" marB="36576">
                    <a:solidFill>
                      <a:srgbClr val="F1F5F9"/>
                    </a:solidFill>
                  </a:tcPr>
                </a:tc>
              </a:tr>
              <a:tr h="457200">
                <a:tc>
                  <a:txBody>
                    <a:bodyPr wrap="square"/>
                    <a:lstStyle/>
                    <a:p>
                      <a:r>
                        <a:rPr sz="1300" b="1">
                          <a:solidFill>
                            <a:srgbClr val="1B3A5C"/>
                          </a:solidFill>
                          <a:latin typeface="Arial"/>
                        </a:rPr>
                        <a:t>Báo cáo cho lãnh đạo</a:t>
                      </a:r>
                    </a:p>
                  </a:txBody>
                  <a:tcPr anchor="ctr" marL="118872" marR="91440" marT="36576" marB="36576">
                    <a:solidFill>
                      <a:srgbClr val="FFFFFF"/>
                    </a:solidFill>
                  </a:tcPr>
                </a:tc>
                <a:tc>
                  <a:txBody>
                    <a:bodyPr wrap="square"/>
                    <a:lstStyle/>
                    <a:p>
                      <a:r>
                        <a:rPr sz="1300" b="0">
                          <a:solidFill>
                            <a:srgbClr val="53606D"/>
                          </a:solidFill>
                          <a:latin typeface="Arial"/>
                        </a:rPr>
                        <a:t>Hạn chế</a:t>
                      </a:r>
                    </a:p>
                  </a:txBody>
                  <a:tcPr anchor="ctr" marL="118872" marR="91440" marT="36576" marB="36576">
                    <a:solidFill>
                      <a:srgbClr val="FFFFFF"/>
                    </a:solidFill>
                  </a:tcPr>
                </a:tc>
                <a:tc>
                  <a:txBody>
                    <a:bodyPr wrap="square"/>
                    <a:lstStyle/>
                    <a:p>
                      <a:r>
                        <a:rPr sz="1300" b="0">
                          <a:solidFill>
                            <a:srgbClr val="53606D"/>
                          </a:solidFill>
                          <a:latin typeface="Arial"/>
                        </a:rPr>
                        <a:t>Nền tảng mở + báo cáo thông minh</a:t>
                      </a:r>
                    </a:p>
                  </a:txBody>
                  <a:tcPr anchor="ctr" marL="118872" marR="91440" marT="36576" marB="36576">
                    <a:solidFill>
                      <a:srgbClr val="FFFFFF"/>
                    </a:solidFill>
                  </a:tcPr>
                </a:tc>
              </a:tr>
            </a:tbl>
          </a:graphicData>
        </a:graphic>
      </p:graphicFrame>
      <p:sp>
        <p:nvSpPr>
          <p:cNvPr id="7" name="TextBox 6"/>
          <p:cNvSpPr txBox="1"/>
          <p:nvPr/>
        </p:nvSpPr>
        <p:spPr>
          <a:xfrm>
            <a:off x="685800" y="6172200"/>
            <a:ext cx="10820095" cy="365760"/>
          </a:xfrm>
          <a:prstGeom prst="rect">
            <a:avLst/>
          </a:prstGeom>
          <a:noFill/>
        </p:spPr>
        <p:txBody>
          <a:bodyPr wrap="square" anchor="t" lIns="0" rIns="0" tIns="0" bIns="0">
            <a:spAutoFit/>
          </a:bodyPr>
          <a:lstStyle/>
          <a:p>
            <a:pPr algn="l">
              <a:lnSpc>
                <a:spcPct val="100000"/>
              </a:lnSpc>
              <a:spcAft>
                <a:spcPts val="600"/>
              </a:spcAft>
            </a:pPr>
            <a:r>
              <a:rPr sz="1150" b="0" i="1">
                <a:solidFill>
                  <a:srgbClr val="53606D"/>
                </a:solidFill>
                <a:latin typeface="Arial"/>
              </a:rPr>
              <a:t>Cột “đối thủ” tổng hợp từ khảo sát thực tế và tài liệu công khai; một số mục ở mức ước lượng. Nêu ra để xác định đúng chỗ tạo khác biệt, không nhằm hạ thấp đối thủ.</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TÍNH CHO TRƯỜNG 15.000–30.000 SINH VIÊN</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Chi phí hạ tầng &amp; quy mô phục vụ</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graphicFrame>
        <p:nvGraphicFramePr>
          <p:cNvPr id="5" name="Table 4"/>
          <p:cNvGraphicFramePr>
            <a:graphicFrameLocks noGrp="1"/>
          </p:cNvGraphicFramePr>
          <p:nvPr/>
        </p:nvGraphicFramePr>
        <p:xfrm>
          <a:off x="685800" y="1618488"/>
          <a:ext cx="10817352" cy="2724912"/>
        </p:xfrm>
        <a:graphic>
          <a:graphicData uri="http://schemas.openxmlformats.org/drawingml/2006/table">
            <a:tbl>
              <a:tblPr firstRow="1" bandRow="1">
                <a:tableStyleId>{5C22544A-7EE6-4342-B048-85BDC9FD1C3A}</a:tableStyleId>
              </a:tblPr>
              <a:tblGrid>
                <a:gridCol w="2606040"/>
                <a:gridCol w="4343400"/>
                <a:gridCol w="3867912"/>
              </a:tblGrid>
              <a:tr h="438912">
                <a:tc>
                  <a:txBody>
                    <a:bodyPr wrap="square"/>
                    <a:lstStyle/>
                    <a:p>
                      <a:r>
                        <a:rPr sz="1300" b="1">
                          <a:solidFill>
                            <a:srgbClr val="FFFFFF"/>
                          </a:solidFill>
                          <a:latin typeface="Arial"/>
                        </a:rPr>
                        <a:t/>
                      </a:r>
                    </a:p>
                  </a:txBody>
                  <a:tcPr anchor="ctr" marL="118872" marR="91440" marT="36576" marB="36576">
                    <a:solidFill>
                      <a:srgbClr val="1B3A5C"/>
                    </a:solidFill>
                  </a:tcPr>
                </a:tc>
                <a:tc>
                  <a:txBody>
                    <a:bodyPr wrap="square"/>
                    <a:lstStyle/>
                    <a:p>
                      <a:r>
                        <a:rPr sz="1300" b="1">
                          <a:solidFill>
                            <a:srgbClr val="FFFFFF"/>
                          </a:solidFill>
                          <a:latin typeface="Arial"/>
                        </a:rPr>
                        <a:t>Thuê đám mây  (trả theo tháng)</a:t>
                      </a:r>
                    </a:p>
                  </a:txBody>
                  <a:tcPr anchor="ctr" marL="118872" marR="91440" marT="36576" marB="36576">
                    <a:solidFill>
                      <a:srgbClr val="1B3A5C"/>
                    </a:solidFill>
                  </a:tcPr>
                </a:tc>
                <a:tc>
                  <a:txBody>
                    <a:bodyPr wrap="square"/>
                    <a:lstStyle/>
                    <a:p>
                      <a:r>
                        <a:rPr sz="1300" b="1">
                          <a:solidFill>
                            <a:srgbClr val="FFFFFF"/>
                          </a:solidFill>
                          <a:latin typeface="Arial"/>
                        </a:rPr>
                        <a:t>Tự dựng máy tại trường</a:t>
                      </a:r>
                    </a:p>
                  </a:txBody>
                  <a:tcPr anchor="ctr" marL="118872" marR="91440" marT="36576" marB="36576">
                    <a:solidFill>
                      <a:srgbClr val="1B3A5C"/>
                    </a:solidFill>
                  </a:tcPr>
                </a:tc>
              </a:tr>
              <a:tr h="457200">
                <a:tc>
                  <a:txBody>
                    <a:bodyPr wrap="square"/>
                    <a:lstStyle/>
                    <a:p>
                      <a:r>
                        <a:rPr sz="1250" b="1">
                          <a:solidFill>
                            <a:srgbClr val="1B3A5C"/>
                          </a:solidFill>
                          <a:latin typeface="Arial"/>
                        </a:rPr>
                        <a:t>Vốn ban đầu</a:t>
                      </a:r>
                    </a:p>
                  </a:txBody>
                  <a:tcPr anchor="ctr" marL="118872" marR="91440" marT="36576" marB="36576">
                    <a:solidFill>
                      <a:srgbClr val="FFFFFF"/>
                    </a:solidFill>
                  </a:tcPr>
                </a:tc>
                <a:tc>
                  <a:txBody>
                    <a:bodyPr wrap="square"/>
                    <a:lstStyle/>
                    <a:p>
                      <a:r>
                        <a:rPr sz="1250" b="0">
                          <a:solidFill>
                            <a:srgbClr val="53606D"/>
                          </a:solidFill>
                          <a:latin typeface="Arial"/>
                        </a:rPr>
                        <a:t>Gần như không</a:t>
                      </a:r>
                    </a:p>
                  </a:txBody>
                  <a:tcPr anchor="ctr" marL="118872" marR="91440" marT="36576" marB="36576">
                    <a:solidFill>
                      <a:srgbClr val="FFFFFF"/>
                    </a:solidFill>
                  </a:tcPr>
                </a:tc>
                <a:tc>
                  <a:txBody>
                    <a:bodyPr wrap="square"/>
                    <a:lstStyle/>
                    <a:p>
                      <a:r>
                        <a:rPr sz="1250" b="0">
                          <a:solidFill>
                            <a:srgbClr val="53606D"/>
                          </a:solidFill>
                          <a:latin typeface="Arial"/>
                        </a:rPr>
                        <a:t>Vài trăm triệu – hơn 1 tỷ đồng</a:t>
                      </a:r>
                    </a:p>
                  </a:txBody>
                  <a:tcPr anchor="ctr" marL="118872" marR="91440" marT="36576" marB="36576">
                    <a:solidFill>
                      <a:srgbClr val="FFFFFF"/>
                    </a:solidFill>
                  </a:tcPr>
                </a:tc>
              </a:tr>
              <a:tr h="457200">
                <a:tc>
                  <a:txBody>
                    <a:bodyPr wrap="square"/>
                    <a:lstStyle/>
                    <a:p>
                      <a:r>
                        <a:rPr sz="1250" b="1">
                          <a:solidFill>
                            <a:srgbClr val="1B3A5C"/>
                          </a:solidFill>
                          <a:latin typeface="Arial"/>
                        </a:rPr>
                        <a:t>Chi phí hằng tháng</a:t>
                      </a:r>
                    </a:p>
                  </a:txBody>
                  <a:tcPr anchor="ctr" marL="118872" marR="91440" marT="36576" marB="36576">
                    <a:solidFill>
                      <a:srgbClr val="F1F5F9"/>
                    </a:solidFill>
                  </a:tcPr>
                </a:tc>
                <a:tc>
                  <a:txBody>
                    <a:bodyPr wrap="square"/>
                    <a:lstStyle/>
                    <a:p>
                      <a:r>
                        <a:rPr sz="1250" b="0">
                          <a:solidFill>
                            <a:srgbClr val="53606D"/>
                          </a:solidFill>
                          <a:latin typeface="Arial"/>
                        </a:rPr>
                        <a:t>≈ 30–50 triệu (cao điểm 70–80 triệu vài ngày)</a:t>
                      </a:r>
                    </a:p>
                  </a:txBody>
                  <a:tcPr anchor="ctr" marL="118872" marR="91440" marT="36576" marB="36576">
                    <a:solidFill>
                      <a:srgbClr val="F1F5F9"/>
                    </a:solidFill>
                  </a:tcPr>
                </a:tc>
                <a:tc>
                  <a:txBody>
                    <a:bodyPr wrap="square"/>
                    <a:lstStyle/>
                    <a:p>
                      <a:r>
                        <a:rPr sz="1250" b="0">
                          <a:solidFill>
                            <a:srgbClr val="53606D"/>
                          </a:solidFill>
                          <a:latin typeface="Arial"/>
                        </a:rPr>
                        <a:t>Thấp hơn, nhưng cần người vận hành riêng</a:t>
                      </a:r>
                    </a:p>
                  </a:txBody>
                  <a:tcPr anchor="ctr" marL="118872" marR="91440" marT="36576" marB="36576">
                    <a:solidFill>
                      <a:srgbClr val="F1F5F9"/>
                    </a:solidFill>
                  </a:tcPr>
                </a:tc>
              </a:tr>
              <a:tr h="457200">
                <a:tc>
                  <a:txBody>
                    <a:bodyPr wrap="square"/>
                    <a:lstStyle/>
                    <a:p>
                      <a:r>
                        <a:rPr sz="1250" b="1">
                          <a:solidFill>
                            <a:srgbClr val="1B3A5C"/>
                          </a:solidFill>
                          <a:latin typeface="Arial"/>
                        </a:rPr>
                        <a:t>Thời gian khởi động</a:t>
                      </a:r>
                    </a:p>
                  </a:txBody>
                  <a:tcPr anchor="ctr" marL="118872" marR="91440" marT="36576" marB="36576">
                    <a:solidFill>
                      <a:srgbClr val="FFFFFF"/>
                    </a:solidFill>
                  </a:tcPr>
                </a:tc>
                <a:tc>
                  <a:txBody>
                    <a:bodyPr wrap="square"/>
                    <a:lstStyle/>
                    <a:p>
                      <a:r>
                        <a:rPr sz="1250" b="0">
                          <a:solidFill>
                            <a:srgbClr val="53606D"/>
                          </a:solidFill>
                          <a:latin typeface="Arial"/>
                        </a:rPr>
                        <a:t>Vài ngày</a:t>
                      </a:r>
                    </a:p>
                  </a:txBody>
                  <a:tcPr anchor="ctr" marL="118872" marR="91440" marT="36576" marB="36576">
                    <a:solidFill>
                      <a:srgbClr val="FFFFFF"/>
                    </a:solidFill>
                  </a:tcPr>
                </a:tc>
                <a:tc>
                  <a:txBody>
                    <a:bodyPr wrap="square"/>
                    <a:lstStyle/>
                    <a:p>
                      <a:r>
                        <a:rPr sz="1250" b="0">
                          <a:solidFill>
                            <a:srgbClr val="53606D"/>
                          </a:solidFill>
                          <a:latin typeface="Arial"/>
                        </a:rPr>
                        <a:t>Vài tuần đến vài tháng</a:t>
                      </a:r>
                    </a:p>
                  </a:txBody>
                  <a:tcPr anchor="ctr" marL="118872" marR="91440" marT="36576" marB="36576">
                    <a:solidFill>
                      <a:srgbClr val="FFFFFF"/>
                    </a:solidFill>
                  </a:tcPr>
                </a:tc>
              </a:tr>
              <a:tr h="457200">
                <a:tc>
                  <a:txBody>
                    <a:bodyPr wrap="square"/>
                    <a:lstStyle/>
                    <a:p>
                      <a:r>
                        <a:rPr sz="1250" b="1">
                          <a:solidFill>
                            <a:srgbClr val="1B3A5C"/>
                          </a:solidFill>
                          <a:latin typeface="Arial"/>
                        </a:rPr>
                        <a:t>An toàn dữ liệu</a:t>
                      </a:r>
                    </a:p>
                  </a:txBody>
                  <a:tcPr anchor="ctr" marL="118872" marR="91440" marT="36576" marB="36576">
                    <a:solidFill>
                      <a:srgbClr val="F1F5F9"/>
                    </a:solidFill>
                  </a:tcPr>
                </a:tc>
                <a:tc>
                  <a:txBody>
                    <a:bodyPr wrap="square"/>
                    <a:lstStyle/>
                    <a:p>
                      <a:r>
                        <a:rPr sz="1250" b="0">
                          <a:solidFill>
                            <a:srgbClr val="53606D"/>
                          </a:solidFill>
                          <a:latin typeface="Arial"/>
                        </a:rPr>
                        <a:t>Dữ liệu đặt ở nhà cung cấp</a:t>
                      </a:r>
                    </a:p>
                  </a:txBody>
                  <a:tcPr anchor="ctr" marL="118872" marR="91440" marT="36576" marB="36576">
                    <a:solidFill>
                      <a:srgbClr val="F1F5F9"/>
                    </a:solidFill>
                  </a:tcPr>
                </a:tc>
                <a:tc>
                  <a:txBody>
                    <a:bodyPr wrap="square"/>
                    <a:lstStyle/>
                    <a:p>
                      <a:r>
                        <a:rPr sz="1250" b="0">
                          <a:solidFill>
                            <a:srgbClr val="53606D"/>
                          </a:solidFill>
                          <a:latin typeface="Arial"/>
                        </a:rPr>
                        <a:t>Dữ liệu nằm trong trường</a:t>
                      </a:r>
                    </a:p>
                  </a:txBody>
                  <a:tcPr anchor="ctr" marL="118872" marR="91440" marT="36576" marB="36576">
                    <a:solidFill>
                      <a:srgbClr val="F1F5F9"/>
                    </a:solidFill>
                  </a:tcPr>
                </a:tc>
              </a:tr>
              <a:tr h="457200">
                <a:tc>
                  <a:txBody>
                    <a:bodyPr wrap="square"/>
                    <a:lstStyle/>
                    <a:p>
                      <a:r>
                        <a:rPr sz="1250" b="1">
                          <a:solidFill>
                            <a:srgbClr val="1B3A5C"/>
                          </a:solidFill>
                          <a:latin typeface="Arial"/>
                        </a:rPr>
                        <a:t>Mở rộng khi đông</a:t>
                      </a:r>
                    </a:p>
                  </a:txBody>
                  <a:tcPr anchor="ctr" marL="118872" marR="91440" marT="36576" marB="36576">
                    <a:solidFill>
                      <a:srgbClr val="FFFFFF"/>
                    </a:solidFill>
                  </a:tcPr>
                </a:tc>
                <a:tc>
                  <a:txBody>
                    <a:bodyPr wrap="square"/>
                    <a:lstStyle/>
                    <a:p>
                      <a:r>
                        <a:rPr sz="1250" b="0">
                          <a:solidFill>
                            <a:srgbClr val="53606D"/>
                          </a:solidFill>
                          <a:latin typeface="Arial"/>
                        </a:rPr>
                        <a:t>Rất dễ — tăng gói thuê</a:t>
                      </a:r>
                    </a:p>
                  </a:txBody>
                  <a:tcPr anchor="ctr" marL="118872" marR="91440" marT="36576" marB="36576">
                    <a:solidFill>
                      <a:srgbClr val="FFFFFF"/>
                    </a:solidFill>
                  </a:tcPr>
                </a:tc>
                <a:tc>
                  <a:txBody>
                    <a:bodyPr wrap="square"/>
                    <a:lstStyle/>
                    <a:p>
                      <a:r>
                        <a:rPr sz="1250" b="0">
                          <a:solidFill>
                            <a:srgbClr val="53606D"/>
                          </a:solidFill>
                          <a:latin typeface="Arial"/>
                        </a:rPr>
                        <a:t>Khó — phải mua thêm máy</a:t>
                      </a:r>
                    </a:p>
                  </a:txBody>
                  <a:tcPr anchor="ctr" marL="118872" marR="91440" marT="36576" marB="36576">
                    <a:solidFill>
                      <a:srgbClr val="FFFFFF"/>
                    </a:solidFill>
                  </a:tcPr>
                </a:tc>
              </a:tr>
            </a:tbl>
          </a:graphicData>
        </a:graphic>
      </p:graphicFrame>
      <p:sp>
        <p:nvSpPr>
          <p:cNvPr id="6" name="Rounded Rectangle 5"/>
          <p:cNvSpPr/>
          <p:nvPr/>
        </p:nvSpPr>
        <p:spPr>
          <a:xfrm>
            <a:off x="685800" y="4544568"/>
            <a:ext cx="10820095" cy="566928"/>
          </a:xfrm>
          <a:prstGeom prst="roundRect">
            <a:avLst>
              <a:gd name="adj" fmla="val 6000"/>
            </a:avLst>
          </a:prstGeom>
          <a:solidFill>
            <a:srgbClr val="FDF3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960120" y="4690872"/>
            <a:ext cx="10271455" cy="320040"/>
          </a:xfrm>
          <a:prstGeom prst="rect">
            <a:avLst/>
          </a:prstGeom>
          <a:noFill/>
        </p:spPr>
        <p:txBody>
          <a:bodyPr wrap="square" anchor="t" lIns="0" rIns="0" tIns="0" bIns="0">
            <a:spAutoFit/>
          </a:bodyPr>
          <a:lstStyle/>
          <a:p>
            <a:pPr algn="l">
              <a:lnSpc>
                <a:spcPct val="100000"/>
              </a:lnSpc>
              <a:spcAft>
                <a:spcPts val="600"/>
              </a:spcAft>
            </a:pPr>
            <a:r>
              <a:rPr sz="1350" b="1" i="0">
                <a:solidFill>
                  <a:srgbClr val="8A5A0F"/>
                </a:solidFill>
                <a:latin typeface="Arial"/>
              </a:rPr>
              <a:t>Khuyến nghị:  giai đoạn đầu thuê đám mây (khởi động nhanh, ít vốn), thiết kế sẵn để chuyển máy về trường khi trường công yêu cầu — đây chính là lợi thế khi đấu thầu.</a:t>
            </a:r>
          </a:p>
        </p:txBody>
      </p:sp>
      <p:sp>
        <p:nvSpPr>
          <p:cNvPr id="8" name="Rounded Rectangle 7"/>
          <p:cNvSpPr/>
          <p:nvPr/>
        </p:nvSpPr>
        <p:spPr>
          <a:xfrm>
            <a:off x="685800" y="5294376"/>
            <a:ext cx="2499283" cy="105156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685800" y="5431536"/>
            <a:ext cx="2499283" cy="457200"/>
          </a:xfrm>
          <a:prstGeom prst="rect">
            <a:avLst/>
          </a:prstGeom>
          <a:noFill/>
        </p:spPr>
        <p:txBody>
          <a:bodyPr wrap="square" anchor="t" lIns="0" rIns="0" tIns="0" bIns="0">
            <a:spAutoFit/>
          </a:bodyPr>
          <a:lstStyle/>
          <a:p>
            <a:pPr algn="ctr">
              <a:lnSpc>
                <a:spcPct val="100000"/>
              </a:lnSpc>
              <a:spcAft>
                <a:spcPts val="600"/>
              </a:spcAft>
            </a:pPr>
            <a:r>
              <a:rPr sz="2300" b="1" i="0">
                <a:solidFill>
                  <a:srgbClr val="2E6DA4"/>
                </a:solidFill>
                <a:latin typeface="Arial"/>
              </a:rPr>
              <a:t>20.000+</a:t>
            </a:r>
          </a:p>
        </p:txBody>
      </p:sp>
      <p:sp>
        <p:nvSpPr>
          <p:cNvPr id="10" name="TextBox 9"/>
          <p:cNvSpPr txBox="1"/>
          <p:nvPr/>
        </p:nvSpPr>
        <p:spPr>
          <a:xfrm>
            <a:off x="685800" y="5907024"/>
            <a:ext cx="2499283" cy="365760"/>
          </a:xfrm>
          <a:prstGeom prst="rect">
            <a:avLst/>
          </a:prstGeom>
          <a:noFill/>
        </p:spPr>
        <p:txBody>
          <a:bodyPr wrap="square" anchor="t" lIns="0" rIns="0" tIns="0" bIns="0">
            <a:spAutoFit/>
          </a:bodyPr>
          <a:lstStyle/>
          <a:p>
            <a:pPr algn="ctr">
              <a:lnSpc>
                <a:spcPct val="110000"/>
              </a:lnSpc>
              <a:spcAft>
                <a:spcPts val="600"/>
              </a:spcAft>
            </a:pPr>
            <a:r>
              <a:rPr sz="1150" b="0" i="0">
                <a:solidFill>
                  <a:srgbClr val="53606D"/>
                </a:solidFill>
                <a:latin typeface="Arial"/>
              </a:rPr>
              <a:t>tài khoản người dùng</a:t>
            </a:r>
          </a:p>
        </p:txBody>
      </p:sp>
      <p:sp>
        <p:nvSpPr>
          <p:cNvPr id="11" name="Rounded Rectangle 10"/>
          <p:cNvSpPr/>
          <p:nvPr/>
        </p:nvSpPr>
        <p:spPr>
          <a:xfrm>
            <a:off x="3459403" y="5294376"/>
            <a:ext cx="2499283" cy="105156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2" name="TextBox 11"/>
          <p:cNvSpPr txBox="1"/>
          <p:nvPr/>
        </p:nvSpPr>
        <p:spPr>
          <a:xfrm>
            <a:off x="3459403" y="5431536"/>
            <a:ext cx="2499283" cy="457200"/>
          </a:xfrm>
          <a:prstGeom prst="rect">
            <a:avLst/>
          </a:prstGeom>
          <a:noFill/>
        </p:spPr>
        <p:txBody>
          <a:bodyPr wrap="square" anchor="t" lIns="0" rIns="0" tIns="0" bIns="0">
            <a:spAutoFit/>
          </a:bodyPr>
          <a:lstStyle/>
          <a:p>
            <a:pPr algn="ctr">
              <a:lnSpc>
                <a:spcPct val="100000"/>
              </a:lnSpc>
              <a:spcAft>
                <a:spcPts val="600"/>
              </a:spcAft>
            </a:pPr>
            <a:r>
              <a:rPr sz="2300" b="1" i="0">
                <a:solidFill>
                  <a:srgbClr val="2E6DA4"/>
                </a:solidFill>
                <a:latin typeface="Arial"/>
              </a:rPr>
              <a:t>500–1.000</a:t>
            </a:r>
          </a:p>
        </p:txBody>
      </p:sp>
      <p:sp>
        <p:nvSpPr>
          <p:cNvPr id="13" name="TextBox 12"/>
          <p:cNvSpPr txBox="1"/>
          <p:nvPr/>
        </p:nvSpPr>
        <p:spPr>
          <a:xfrm>
            <a:off x="3459403" y="5907024"/>
            <a:ext cx="2499283" cy="365760"/>
          </a:xfrm>
          <a:prstGeom prst="rect">
            <a:avLst/>
          </a:prstGeom>
          <a:noFill/>
        </p:spPr>
        <p:txBody>
          <a:bodyPr wrap="square" anchor="t" lIns="0" rIns="0" tIns="0" bIns="0">
            <a:spAutoFit/>
          </a:bodyPr>
          <a:lstStyle/>
          <a:p>
            <a:pPr algn="ctr">
              <a:lnSpc>
                <a:spcPct val="110000"/>
              </a:lnSpc>
              <a:spcAft>
                <a:spcPts val="600"/>
              </a:spcAft>
            </a:pPr>
            <a:r>
              <a:rPr sz="1150" b="0" i="0">
                <a:solidFill>
                  <a:srgbClr val="53606D"/>
                </a:solidFill>
                <a:latin typeface="Arial"/>
              </a:rPr>
              <a:t>người dùng cùng lúc</a:t>
            </a:r>
          </a:p>
        </p:txBody>
      </p:sp>
      <p:sp>
        <p:nvSpPr>
          <p:cNvPr id="14" name="Rounded Rectangle 13"/>
          <p:cNvSpPr/>
          <p:nvPr/>
        </p:nvSpPr>
        <p:spPr>
          <a:xfrm>
            <a:off x="6233007" y="5294376"/>
            <a:ext cx="2499283" cy="105156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TextBox 14"/>
          <p:cNvSpPr txBox="1"/>
          <p:nvPr/>
        </p:nvSpPr>
        <p:spPr>
          <a:xfrm>
            <a:off x="6233007" y="5431536"/>
            <a:ext cx="2499283" cy="457200"/>
          </a:xfrm>
          <a:prstGeom prst="rect">
            <a:avLst/>
          </a:prstGeom>
          <a:noFill/>
        </p:spPr>
        <p:txBody>
          <a:bodyPr wrap="square" anchor="t" lIns="0" rIns="0" tIns="0" bIns="0">
            <a:spAutoFit/>
          </a:bodyPr>
          <a:lstStyle/>
          <a:p>
            <a:pPr algn="ctr">
              <a:lnSpc>
                <a:spcPct val="100000"/>
              </a:lnSpc>
              <a:spcAft>
                <a:spcPts val="600"/>
              </a:spcAft>
            </a:pPr>
            <a:r>
              <a:rPr sz="2300" b="1" i="0">
                <a:solidFill>
                  <a:srgbClr val="2E6DA4"/>
                </a:solidFill>
                <a:latin typeface="Arial"/>
              </a:rPr>
              <a:t>1–3 giây</a:t>
            </a:r>
          </a:p>
        </p:txBody>
      </p:sp>
      <p:sp>
        <p:nvSpPr>
          <p:cNvPr id="16" name="TextBox 15"/>
          <p:cNvSpPr txBox="1"/>
          <p:nvPr/>
        </p:nvSpPr>
        <p:spPr>
          <a:xfrm>
            <a:off x="6233007" y="5907024"/>
            <a:ext cx="2499283" cy="365760"/>
          </a:xfrm>
          <a:prstGeom prst="rect">
            <a:avLst/>
          </a:prstGeom>
          <a:noFill/>
        </p:spPr>
        <p:txBody>
          <a:bodyPr wrap="square" anchor="t" lIns="0" rIns="0" tIns="0" bIns="0">
            <a:spAutoFit/>
          </a:bodyPr>
          <a:lstStyle/>
          <a:p>
            <a:pPr algn="ctr">
              <a:lnSpc>
                <a:spcPct val="110000"/>
              </a:lnSpc>
              <a:spcAft>
                <a:spcPts val="600"/>
              </a:spcAft>
            </a:pPr>
            <a:r>
              <a:rPr sz="1150" b="0" i="0">
                <a:solidFill>
                  <a:srgbClr val="53606D"/>
                </a:solidFill>
                <a:latin typeface="Arial"/>
              </a:rPr>
              <a:t>thời gian phản hồi</a:t>
            </a:r>
          </a:p>
        </p:txBody>
      </p:sp>
      <p:sp>
        <p:nvSpPr>
          <p:cNvPr id="17" name="Rounded Rectangle 16"/>
          <p:cNvSpPr/>
          <p:nvPr/>
        </p:nvSpPr>
        <p:spPr>
          <a:xfrm>
            <a:off x="9006611" y="5294376"/>
            <a:ext cx="2499283" cy="105156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9006611" y="5431536"/>
            <a:ext cx="2499283" cy="457200"/>
          </a:xfrm>
          <a:prstGeom prst="rect">
            <a:avLst/>
          </a:prstGeom>
          <a:noFill/>
        </p:spPr>
        <p:txBody>
          <a:bodyPr wrap="square" anchor="t" lIns="0" rIns="0" tIns="0" bIns="0">
            <a:spAutoFit/>
          </a:bodyPr>
          <a:lstStyle/>
          <a:p>
            <a:pPr algn="ctr">
              <a:lnSpc>
                <a:spcPct val="100000"/>
              </a:lnSpc>
              <a:spcAft>
                <a:spcPts val="600"/>
              </a:spcAft>
            </a:pPr>
            <a:r>
              <a:rPr sz="2300" b="1" i="0">
                <a:solidFill>
                  <a:srgbClr val="2E6DA4"/>
                </a:solidFill>
                <a:latin typeface="Arial"/>
              </a:rPr>
              <a:t>3.000–5.000</a:t>
            </a:r>
          </a:p>
        </p:txBody>
      </p:sp>
      <p:sp>
        <p:nvSpPr>
          <p:cNvPr id="19" name="TextBox 18"/>
          <p:cNvSpPr txBox="1"/>
          <p:nvPr/>
        </p:nvSpPr>
        <p:spPr>
          <a:xfrm>
            <a:off x="9006611" y="5907024"/>
            <a:ext cx="2499283" cy="365760"/>
          </a:xfrm>
          <a:prstGeom prst="rect">
            <a:avLst/>
          </a:prstGeom>
          <a:noFill/>
        </p:spPr>
        <p:txBody>
          <a:bodyPr wrap="square" anchor="t" lIns="0" rIns="0" tIns="0" bIns="0">
            <a:spAutoFit/>
          </a:bodyPr>
          <a:lstStyle/>
          <a:p>
            <a:pPr algn="ctr">
              <a:lnSpc>
                <a:spcPct val="110000"/>
              </a:lnSpc>
              <a:spcAft>
                <a:spcPts val="600"/>
              </a:spcAft>
            </a:pPr>
            <a:r>
              <a:rPr sz="1150" b="0" i="0">
                <a:solidFill>
                  <a:srgbClr val="53606D"/>
                </a:solidFill>
                <a:latin typeface="Arial"/>
              </a:rPr>
              <a:t>cùng lúc đợt đăng ký học phần</a:t>
            </a:r>
          </a:p>
        </p:txBody>
      </p:sp>
      <p:sp>
        <p:nvSpPr>
          <p:cNvPr id="20" name="TextBox 19"/>
          <p:cNvSpPr txBox="1"/>
          <p:nvPr/>
        </p:nvSpPr>
        <p:spPr>
          <a:xfrm>
            <a:off x="685800" y="6446520"/>
            <a:ext cx="10820095" cy="365760"/>
          </a:xfrm>
          <a:prstGeom prst="rect">
            <a:avLst/>
          </a:prstGeom>
          <a:noFill/>
        </p:spPr>
        <p:txBody>
          <a:bodyPr wrap="square" anchor="t" lIns="0" rIns="0" tIns="0" bIns="0">
            <a:spAutoFit/>
          </a:bodyPr>
          <a:lstStyle/>
          <a:p>
            <a:pPr algn="l">
              <a:lnSpc>
                <a:spcPct val="100000"/>
              </a:lnSpc>
              <a:spcAft>
                <a:spcPts val="600"/>
              </a:spcAft>
            </a:pPr>
            <a:r>
              <a:rPr sz="1150" b="0" i="1">
                <a:solidFill>
                  <a:srgbClr val="53606D"/>
                </a:solidFill>
                <a:latin typeface="Arial"/>
              </a:rPr>
              <a:t>Các con số là mức thận trọng, cần kiểm thử tải thực tế trước khi triển khai — cháu nêu ở mức có thể cam kết được, thay vì hứa quá mức.</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THỜI GIAN</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Lộ trình — làm từng bước, mỗi bước có kết quả</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1371600" cy="1024128"/>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685800" y="1801368"/>
            <a:ext cx="1371600" cy="685800"/>
          </a:xfrm>
          <a:prstGeom prst="rect">
            <a:avLst/>
          </a:prstGeom>
          <a:noFill/>
        </p:spPr>
        <p:txBody>
          <a:bodyPr wrap="square" anchor="t" lIns="0" rIns="0" tIns="0" bIns="0">
            <a:spAutoFit/>
          </a:bodyPr>
          <a:lstStyle/>
          <a:p>
            <a:pPr algn="ctr">
              <a:lnSpc>
                <a:spcPct val="115000"/>
              </a:lnSpc>
              <a:spcAft>
                <a:spcPts val="600"/>
              </a:spcAft>
            </a:pPr>
            <a:r>
              <a:rPr sz="1600" b="1" i="0">
                <a:solidFill>
                  <a:srgbClr val="FFFFFF"/>
                </a:solidFill>
                <a:latin typeface="Arial"/>
              </a:rPr>
              <a:t>4–6</a:t>
            </a:r>
          </a:p>
          <a:p>
            <a:pPr algn="ctr">
              <a:lnSpc>
                <a:spcPct val="115000"/>
              </a:lnSpc>
              <a:spcAft>
                <a:spcPts val="600"/>
              </a:spcAft>
            </a:pPr>
            <a:r>
              <a:rPr sz="1600" b="1" i="0">
                <a:solidFill>
                  <a:srgbClr val="FFFFFF"/>
                </a:solidFill>
                <a:latin typeface="Arial"/>
              </a:rPr>
              <a:t>tháng</a:t>
            </a:r>
          </a:p>
        </p:txBody>
      </p:sp>
      <p:sp>
        <p:nvSpPr>
          <p:cNvPr id="7" name="Rounded Rectangle 6"/>
          <p:cNvSpPr/>
          <p:nvPr/>
        </p:nvSpPr>
        <p:spPr>
          <a:xfrm>
            <a:off x="2240280" y="1618488"/>
            <a:ext cx="9265615" cy="102412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2468880" y="1746504"/>
            <a:ext cx="5486400" cy="32004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demo mũi nhọn</a:t>
            </a:r>
          </a:p>
        </p:txBody>
      </p:sp>
      <p:sp>
        <p:nvSpPr>
          <p:cNvPr id="9" name="TextBox 8"/>
          <p:cNvSpPr txBox="1"/>
          <p:nvPr/>
        </p:nvSpPr>
        <p:spPr>
          <a:xfrm>
            <a:off x="2468880" y="2093976"/>
            <a:ext cx="8442655" cy="50292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Tài khoản &amp; phân quyền · Khu Công việc &amp; Cộng tác · Trợ lý AI</a:t>
            </a:r>
          </a:p>
          <a:p>
            <a:pPr algn="l">
              <a:lnSpc>
                <a:spcPct val="120000"/>
              </a:lnSpc>
              <a:spcAft>
                <a:spcPts val="600"/>
              </a:spcAft>
            </a:pPr>
            <a:r>
              <a:rPr sz="1200" b="0" i="0">
                <a:solidFill>
                  <a:srgbClr val="53606D"/>
                </a:solidFill>
                <a:latin typeface="Arial"/>
              </a:rPr>
              <a:t>Đủ để trình diễn cho các trường thấy sự khác biệt.</a:t>
            </a:r>
          </a:p>
        </p:txBody>
      </p:sp>
      <p:sp>
        <p:nvSpPr>
          <p:cNvPr id="10" name="Rounded Rectangle 9"/>
          <p:cNvSpPr/>
          <p:nvPr/>
        </p:nvSpPr>
        <p:spPr>
          <a:xfrm>
            <a:off x="10271455" y="1764792"/>
            <a:ext cx="1005840" cy="292608"/>
          </a:xfrm>
          <a:prstGeom prst="roundRect">
            <a:avLst>
              <a:gd name="adj" fmla="val 6000"/>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10271455" y="1819656"/>
            <a:ext cx="1005840" cy="228600"/>
          </a:xfrm>
          <a:prstGeom prst="rect">
            <a:avLst/>
          </a:prstGeom>
          <a:noFill/>
        </p:spPr>
        <p:txBody>
          <a:bodyPr wrap="square" anchor="t" lIns="0" rIns="0" tIns="0" bIns="0">
            <a:spAutoFit/>
          </a:bodyPr>
          <a:lstStyle/>
          <a:p>
            <a:pPr algn="ctr">
              <a:lnSpc>
                <a:spcPct val="100000"/>
              </a:lnSpc>
              <a:spcAft>
                <a:spcPts val="600"/>
              </a:spcAft>
            </a:pPr>
            <a:r>
              <a:rPr sz="950" b="1" i="0">
                <a:solidFill>
                  <a:srgbClr val="FFFFFF"/>
                </a:solidFill>
                <a:latin typeface="Arial"/>
              </a:rPr>
              <a:t>CAM KẾT</a:t>
            </a:r>
          </a:p>
        </p:txBody>
      </p:sp>
      <p:sp>
        <p:nvSpPr>
          <p:cNvPr id="12" name="Rounded Rectangle 11"/>
          <p:cNvSpPr/>
          <p:nvPr/>
        </p:nvSpPr>
        <p:spPr>
          <a:xfrm>
            <a:off x="685800" y="2752344"/>
            <a:ext cx="1371600" cy="1024128"/>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3" name="TextBox 12"/>
          <p:cNvSpPr txBox="1"/>
          <p:nvPr/>
        </p:nvSpPr>
        <p:spPr>
          <a:xfrm>
            <a:off x="685800" y="2935224"/>
            <a:ext cx="1371600" cy="685800"/>
          </a:xfrm>
          <a:prstGeom prst="rect">
            <a:avLst/>
          </a:prstGeom>
          <a:noFill/>
        </p:spPr>
        <p:txBody>
          <a:bodyPr wrap="square" anchor="t" lIns="0" rIns="0" tIns="0" bIns="0">
            <a:spAutoFit/>
          </a:bodyPr>
          <a:lstStyle/>
          <a:p>
            <a:pPr algn="ctr">
              <a:lnSpc>
                <a:spcPct val="115000"/>
              </a:lnSpc>
              <a:spcAft>
                <a:spcPts val="600"/>
              </a:spcAft>
            </a:pPr>
            <a:r>
              <a:rPr sz="1600" b="1" i="0">
                <a:solidFill>
                  <a:srgbClr val="FFFFFF"/>
                </a:solidFill>
                <a:latin typeface="Arial"/>
              </a:rPr>
              <a:t>6–12</a:t>
            </a:r>
          </a:p>
          <a:p>
            <a:pPr algn="ctr">
              <a:lnSpc>
                <a:spcPct val="115000"/>
              </a:lnSpc>
              <a:spcAft>
                <a:spcPts val="600"/>
              </a:spcAft>
            </a:pPr>
            <a:r>
              <a:rPr sz="1600" b="1" i="0">
                <a:solidFill>
                  <a:srgbClr val="FFFFFF"/>
                </a:solidFill>
                <a:latin typeface="Arial"/>
              </a:rPr>
              <a:t>tháng</a:t>
            </a:r>
          </a:p>
        </p:txBody>
      </p:sp>
      <p:sp>
        <p:nvSpPr>
          <p:cNvPr id="14" name="Rounded Rectangle 13"/>
          <p:cNvSpPr/>
          <p:nvPr/>
        </p:nvSpPr>
        <p:spPr>
          <a:xfrm>
            <a:off x="2240280" y="2752344"/>
            <a:ext cx="9265615" cy="102412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TextBox 14"/>
          <p:cNvSpPr txBox="1"/>
          <p:nvPr/>
        </p:nvSpPr>
        <p:spPr>
          <a:xfrm>
            <a:off x="2468880" y="2880360"/>
            <a:ext cx="5486400" cy="32004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Mở rộng hành chính</a:t>
            </a:r>
          </a:p>
        </p:txBody>
      </p:sp>
      <p:sp>
        <p:nvSpPr>
          <p:cNvPr id="16" name="TextBox 15"/>
          <p:cNvSpPr txBox="1"/>
          <p:nvPr/>
        </p:nvSpPr>
        <p:spPr>
          <a:xfrm>
            <a:off x="2468880" y="3227832"/>
            <a:ext cx="8442655" cy="50292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Thêm khu Nhân sự, Văn bản &amp; Hồ sơ · nhật ký hệ thống · bắt đầu kết nối HEMIS</a:t>
            </a:r>
          </a:p>
          <a:p>
            <a:pPr algn="l">
              <a:lnSpc>
                <a:spcPct val="120000"/>
              </a:lnSpc>
              <a:spcAft>
                <a:spcPts val="600"/>
              </a:spcAft>
            </a:pPr>
            <a:r>
              <a:rPr sz="1200" b="0" i="0">
                <a:solidFill>
                  <a:srgbClr val="53606D"/>
                </a:solidFill>
                <a:latin typeface="Arial"/>
              </a:rPr>
              <a:t>Đủ thay thế phần hành chính của hệ thống cũ.</a:t>
            </a:r>
          </a:p>
        </p:txBody>
      </p:sp>
      <p:sp>
        <p:nvSpPr>
          <p:cNvPr id="17" name="Rounded Rectangle 16"/>
          <p:cNvSpPr/>
          <p:nvPr/>
        </p:nvSpPr>
        <p:spPr>
          <a:xfrm>
            <a:off x="10271455" y="2898648"/>
            <a:ext cx="1005840" cy="292608"/>
          </a:xfrm>
          <a:prstGeom prst="roundRect">
            <a:avLst>
              <a:gd name="adj" fmla="val 6000"/>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10271455" y="2953512"/>
            <a:ext cx="1005840" cy="228600"/>
          </a:xfrm>
          <a:prstGeom prst="rect">
            <a:avLst/>
          </a:prstGeom>
          <a:noFill/>
        </p:spPr>
        <p:txBody>
          <a:bodyPr wrap="square" anchor="t" lIns="0" rIns="0" tIns="0" bIns="0">
            <a:spAutoFit/>
          </a:bodyPr>
          <a:lstStyle/>
          <a:p>
            <a:pPr algn="ctr">
              <a:lnSpc>
                <a:spcPct val="100000"/>
              </a:lnSpc>
              <a:spcAft>
                <a:spcPts val="600"/>
              </a:spcAft>
            </a:pPr>
            <a:r>
              <a:rPr sz="950" b="1" i="0">
                <a:solidFill>
                  <a:srgbClr val="FFFFFF"/>
                </a:solidFill>
                <a:latin typeface="Arial"/>
              </a:rPr>
              <a:t>CAM KẾT</a:t>
            </a:r>
          </a:p>
        </p:txBody>
      </p:sp>
      <p:sp>
        <p:nvSpPr>
          <p:cNvPr id="19" name="Rounded Rectangle 18"/>
          <p:cNvSpPr/>
          <p:nvPr/>
        </p:nvSpPr>
        <p:spPr>
          <a:xfrm>
            <a:off x="685800" y="3886200"/>
            <a:ext cx="1371600" cy="1024128"/>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0" name="TextBox 19"/>
          <p:cNvSpPr txBox="1"/>
          <p:nvPr/>
        </p:nvSpPr>
        <p:spPr>
          <a:xfrm>
            <a:off x="685800" y="4069080"/>
            <a:ext cx="1371600" cy="685800"/>
          </a:xfrm>
          <a:prstGeom prst="rect">
            <a:avLst/>
          </a:prstGeom>
          <a:noFill/>
        </p:spPr>
        <p:txBody>
          <a:bodyPr wrap="square" anchor="t" lIns="0" rIns="0" tIns="0" bIns="0">
            <a:spAutoFit/>
          </a:bodyPr>
          <a:lstStyle/>
          <a:p>
            <a:pPr algn="ctr">
              <a:lnSpc>
                <a:spcPct val="115000"/>
              </a:lnSpc>
              <a:spcAft>
                <a:spcPts val="600"/>
              </a:spcAft>
            </a:pPr>
            <a:r>
              <a:rPr sz="1600" b="1" i="0">
                <a:solidFill>
                  <a:srgbClr val="FFFFFF"/>
                </a:solidFill>
                <a:latin typeface="Arial"/>
              </a:rPr>
              <a:t>12–18</a:t>
            </a:r>
          </a:p>
          <a:p>
            <a:pPr algn="ctr">
              <a:lnSpc>
                <a:spcPct val="115000"/>
              </a:lnSpc>
              <a:spcAft>
                <a:spcPts val="600"/>
              </a:spcAft>
            </a:pPr>
            <a:r>
              <a:rPr sz="1600" b="1" i="0">
                <a:solidFill>
                  <a:srgbClr val="FFFFFF"/>
                </a:solidFill>
                <a:latin typeface="Arial"/>
              </a:rPr>
              <a:t>tháng</a:t>
            </a:r>
          </a:p>
        </p:txBody>
      </p:sp>
      <p:sp>
        <p:nvSpPr>
          <p:cNvPr id="21" name="Rounded Rectangle 20"/>
          <p:cNvSpPr/>
          <p:nvPr/>
        </p:nvSpPr>
        <p:spPr>
          <a:xfrm>
            <a:off x="2240280" y="3886200"/>
            <a:ext cx="9265615" cy="102412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2" name="TextBox 21"/>
          <p:cNvSpPr txBox="1"/>
          <p:nvPr/>
        </p:nvSpPr>
        <p:spPr>
          <a:xfrm>
            <a:off x="2468880" y="4014215"/>
            <a:ext cx="5486400" cy="32004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dùng được cho Intracom</a:t>
            </a:r>
          </a:p>
        </p:txBody>
      </p:sp>
      <p:sp>
        <p:nvSpPr>
          <p:cNvPr id="23" name="TextBox 22"/>
          <p:cNvSpPr txBox="1"/>
          <p:nvPr/>
        </p:nvSpPr>
        <p:spPr>
          <a:xfrm>
            <a:off x="2468880" y="4361688"/>
            <a:ext cx="8442655" cy="50292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Thêm khu Giảng dạy &amp; Sinh viên mức cơ bản, khu Y tế</a:t>
            </a:r>
          </a:p>
          <a:p>
            <a:pPr algn="l">
              <a:lnSpc>
                <a:spcPct val="120000"/>
              </a:lnSpc>
              <a:spcAft>
                <a:spcPts val="600"/>
              </a:spcAft>
            </a:pPr>
            <a:r>
              <a:rPr sz="1200" b="0" i="0">
                <a:solidFill>
                  <a:srgbClr val="53606D"/>
                </a:solidFill>
                <a:latin typeface="Arial"/>
              </a:rPr>
              <a:t>Đủ để đưa vào vận hành thật tại trường mình.</a:t>
            </a:r>
          </a:p>
        </p:txBody>
      </p:sp>
      <p:sp>
        <p:nvSpPr>
          <p:cNvPr id="24" name="Rounded Rectangle 23"/>
          <p:cNvSpPr/>
          <p:nvPr/>
        </p:nvSpPr>
        <p:spPr>
          <a:xfrm>
            <a:off x="10271455" y="4032504"/>
            <a:ext cx="1005840" cy="292608"/>
          </a:xfrm>
          <a:prstGeom prst="roundRect">
            <a:avLst>
              <a:gd name="adj" fmla="val 6000"/>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5" name="TextBox 24"/>
          <p:cNvSpPr txBox="1"/>
          <p:nvPr/>
        </p:nvSpPr>
        <p:spPr>
          <a:xfrm>
            <a:off x="10271455" y="4087368"/>
            <a:ext cx="1005840" cy="228600"/>
          </a:xfrm>
          <a:prstGeom prst="rect">
            <a:avLst/>
          </a:prstGeom>
          <a:noFill/>
        </p:spPr>
        <p:txBody>
          <a:bodyPr wrap="square" anchor="t" lIns="0" rIns="0" tIns="0" bIns="0">
            <a:spAutoFit/>
          </a:bodyPr>
          <a:lstStyle/>
          <a:p>
            <a:pPr algn="ctr">
              <a:lnSpc>
                <a:spcPct val="100000"/>
              </a:lnSpc>
              <a:spcAft>
                <a:spcPts val="600"/>
              </a:spcAft>
            </a:pPr>
            <a:r>
              <a:rPr sz="950" b="1" i="0">
                <a:solidFill>
                  <a:srgbClr val="FFFFFF"/>
                </a:solidFill>
                <a:latin typeface="Arial"/>
              </a:rPr>
              <a:t>CAM KẾT</a:t>
            </a:r>
          </a:p>
        </p:txBody>
      </p:sp>
      <p:sp>
        <p:nvSpPr>
          <p:cNvPr id="26" name="Rounded Rectangle 25"/>
          <p:cNvSpPr/>
          <p:nvPr/>
        </p:nvSpPr>
        <p:spPr>
          <a:xfrm>
            <a:off x="685800" y="5020056"/>
            <a:ext cx="1371600" cy="1024128"/>
          </a:xfrm>
          <a:prstGeom prst="roundRect">
            <a:avLst>
              <a:gd name="adj" fmla="val 6000"/>
            </a:avLst>
          </a:prstGeom>
          <a:solidFill>
            <a:srgbClr val="536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7" name="TextBox 26"/>
          <p:cNvSpPr txBox="1"/>
          <p:nvPr/>
        </p:nvSpPr>
        <p:spPr>
          <a:xfrm>
            <a:off x="685800" y="5202936"/>
            <a:ext cx="1371600" cy="685800"/>
          </a:xfrm>
          <a:prstGeom prst="rect">
            <a:avLst/>
          </a:prstGeom>
          <a:noFill/>
        </p:spPr>
        <p:txBody>
          <a:bodyPr wrap="square" anchor="t" lIns="0" rIns="0" tIns="0" bIns="0">
            <a:spAutoFit/>
          </a:bodyPr>
          <a:lstStyle/>
          <a:p>
            <a:pPr algn="ctr">
              <a:lnSpc>
                <a:spcPct val="115000"/>
              </a:lnSpc>
              <a:spcAft>
                <a:spcPts val="600"/>
              </a:spcAft>
            </a:pPr>
            <a:r>
              <a:rPr sz="1600" b="1" i="0">
                <a:solidFill>
                  <a:srgbClr val="FFFFFF"/>
                </a:solidFill>
                <a:latin typeface="Arial"/>
              </a:rPr>
              <a:t>2–3</a:t>
            </a:r>
          </a:p>
          <a:p>
            <a:pPr algn="ctr">
              <a:lnSpc>
                <a:spcPct val="115000"/>
              </a:lnSpc>
              <a:spcAft>
                <a:spcPts val="600"/>
              </a:spcAft>
            </a:pPr>
            <a:r>
              <a:rPr sz="1600" b="1" i="0">
                <a:solidFill>
                  <a:srgbClr val="FFFFFF"/>
                </a:solidFill>
                <a:latin typeface="Arial"/>
              </a:rPr>
              <a:t>năm</a:t>
            </a:r>
          </a:p>
        </p:txBody>
      </p:sp>
      <p:sp>
        <p:nvSpPr>
          <p:cNvPr id="28" name="Rounded Rectangle 27"/>
          <p:cNvSpPr/>
          <p:nvPr/>
        </p:nvSpPr>
        <p:spPr>
          <a:xfrm>
            <a:off x="2240280" y="5020056"/>
            <a:ext cx="9265615" cy="102412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2468880" y="5148072"/>
            <a:ext cx="5486400" cy="32004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trọn bộ đầy đủ</a:t>
            </a:r>
          </a:p>
        </p:txBody>
      </p:sp>
      <p:sp>
        <p:nvSpPr>
          <p:cNvPr id="30" name="TextBox 29"/>
          <p:cNvSpPr txBox="1"/>
          <p:nvPr/>
        </p:nvSpPr>
        <p:spPr>
          <a:xfrm>
            <a:off x="2468880" y="5495544"/>
            <a:ext cx="8442655" cy="50292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Hoàn thiện chiều sâu đào tạo, tài chính, tuyển sinh, thi cử, báo cáo thông minh</a:t>
            </a:r>
          </a:p>
          <a:p>
            <a:pPr algn="l">
              <a:lnSpc>
                <a:spcPct val="120000"/>
              </a:lnSpc>
              <a:spcAft>
                <a:spcPts val="600"/>
              </a:spcAft>
            </a:pPr>
            <a:r>
              <a:rPr sz="1200" b="0" i="0">
                <a:solidFill>
                  <a:srgbClr val="53606D"/>
                </a:solidFill>
                <a:latin typeface="Arial"/>
              </a:rPr>
              <a:t>Mục tiêu dài hạn, làm dần khi có thêm người và nguồn lực.</a:t>
            </a:r>
          </a:p>
        </p:txBody>
      </p:sp>
      <p:sp>
        <p:nvSpPr>
          <p:cNvPr id="31" name="Rounded Rectangle 30"/>
          <p:cNvSpPr/>
          <p:nvPr/>
        </p:nvSpPr>
        <p:spPr>
          <a:xfrm>
            <a:off x="10271455" y="5166360"/>
            <a:ext cx="1005840" cy="292608"/>
          </a:xfrm>
          <a:prstGeom prst="roundRect">
            <a:avLst>
              <a:gd name="adj" fmla="val 6000"/>
            </a:avLst>
          </a:prstGeom>
          <a:solidFill>
            <a:srgbClr val="536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2" name="TextBox 31"/>
          <p:cNvSpPr txBox="1"/>
          <p:nvPr/>
        </p:nvSpPr>
        <p:spPr>
          <a:xfrm>
            <a:off x="10271455" y="5221224"/>
            <a:ext cx="1005840" cy="228600"/>
          </a:xfrm>
          <a:prstGeom prst="rect">
            <a:avLst/>
          </a:prstGeom>
          <a:noFill/>
        </p:spPr>
        <p:txBody>
          <a:bodyPr wrap="square" anchor="t" lIns="0" rIns="0" tIns="0" bIns="0">
            <a:spAutoFit/>
          </a:bodyPr>
          <a:lstStyle/>
          <a:p>
            <a:pPr algn="ctr">
              <a:lnSpc>
                <a:spcPct val="100000"/>
              </a:lnSpc>
              <a:spcAft>
                <a:spcPts val="600"/>
              </a:spcAft>
            </a:pPr>
            <a:r>
              <a:rPr sz="950" b="1" i="0">
                <a:solidFill>
                  <a:srgbClr val="FFFFFF"/>
                </a:solidFill>
                <a:latin typeface="Arial"/>
              </a:rPr>
              <a:t>DÀI HẠN</a:t>
            </a:r>
          </a:p>
        </p:txBody>
      </p:sp>
      <p:sp>
        <p:nvSpPr>
          <p:cNvPr id="33" name="Rounded Rectangle 32"/>
          <p:cNvSpPr/>
          <p:nvPr/>
        </p:nvSpPr>
        <p:spPr>
          <a:xfrm>
            <a:off x="685800" y="6199632"/>
            <a:ext cx="10820095" cy="548640"/>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4" name="TextBox 33"/>
          <p:cNvSpPr txBox="1"/>
          <p:nvPr/>
        </p:nvSpPr>
        <p:spPr>
          <a:xfrm>
            <a:off x="960120" y="6336792"/>
            <a:ext cx="10271455" cy="320040"/>
          </a:xfrm>
          <a:prstGeom prst="rect">
            <a:avLst/>
          </a:prstGeom>
          <a:noFill/>
        </p:spPr>
        <p:txBody>
          <a:bodyPr wrap="square" anchor="t" lIns="0" rIns="0" tIns="0" bIns="0">
            <a:spAutoFit/>
          </a:bodyPr>
          <a:lstStyle/>
          <a:p>
            <a:pPr algn="l">
              <a:lnSpc>
                <a:spcPct val="100000"/>
              </a:lnSpc>
              <a:spcAft>
                <a:spcPts val="600"/>
              </a:spcAft>
            </a:pPr>
            <a:r>
              <a:rPr sz="1300" b="1" i="0">
                <a:solidFill>
                  <a:srgbClr val="1B3A5C"/>
                </a:solidFill>
                <a:latin typeface="Arial"/>
              </a:rPr>
              <a:t>🔄  Sau khi ra mắt: cứ 2–4 tuần một bản cập nhật theo góp ý của trường — không phải chờ hằng năm như phần mềm cũ.</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NGUỒN LỰC</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Đội ngũ &amp; cách đưa sản phẩm ra thị trường</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5204307" cy="26035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41832" y="1801368"/>
            <a:ext cx="4692243"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  Đội ngũ tinh gọn</a:t>
            </a:r>
          </a:p>
        </p:txBody>
      </p:sp>
      <p:sp>
        <p:nvSpPr>
          <p:cNvPr id="7" name="TextBox 6"/>
          <p:cNvSpPr txBox="1"/>
          <p:nvPr/>
        </p:nvSpPr>
        <p:spPr>
          <a:xfrm>
            <a:off x="941832" y="2304288"/>
            <a:ext cx="4692243" cy="27432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Giai đoạn đầu (bản demo)</a:t>
            </a:r>
          </a:p>
        </p:txBody>
      </p:sp>
      <p:sp>
        <p:nvSpPr>
          <p:cNvPr id="8" name="TextBox 7"/>
          <p:cNvSpPr txBox="1"/>
          <p:nvPr/>
        </p:nvSpPr>
        <p:spPr>
          <a:xfrm>
            <a:off x="941832" y="2551176"/>
            <a:ext cx="4692243" cy="411480"/>
          </a:xfrm>
          <a:prstGeom prst="rect">
            <a:avLst/>
          </a:prstGeom>
          <a:noFill/>
        </p:spPr>
        <p:txBody>
          <a:bodyPr wrap="square" anchor="t" lIns="0" rIns="0" tIns="0" bIns="0">
            <a:spAutoFit/>
          </a:bodyPr>
          <a:lstStyle/>
          <a:p>
            <a:pPr algn="l">
              <a:lnSpc>
                <a:spcPct val="100000"/>
              </a:lnSpc>
              <a:spcAft>
                <a:spcPts val="600"/>
              </a:spcAft>
            </a:pPr>
            <a:r>
              <a:rPr sz="2400" b="1" i="0">
                <a:solidFill>
                  <a:srgbClr val="2E6DA4"/>
                </a:solidFill>
                <a:latin typeface="Arial"/>
              </a:rPr>
              <a:t>4–5 người</a:t>
            </a:r>
          </a:p>
        </p:txBody>
      </p:sp>
      <p:sp>
        <p:nvSpPr>
          <p:cNvPr id="9" name="TextBox 8"/>
          <p:cNvSpPr txBox="1"/>
          <p:nvPr/>
        </p:nvSpPr>
        <p:spPr>
          <a:xfrm>
            <a:off x="941832" y="2990088"/>
            <a:ext cx="4692243"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1 quản lý dự án kiêm phân tích · 2 lập trình viên · 1 chuyên gia AI · 1 thiết kế giao diện (có thể kiêm nhiệm)</a:t>
            </a:r>
          </a:p>
        </p:txBody>
      </p:sp>
      <p:sp>
        <p:nvSpPr>
          <p:cNvPr id="10" name="TextBox 9"/>
          <p:cNvSpPr txBox="1"/>
          <p:nvPr/>
        </p:nvSpPr>
        <p:spPr>
          <a:xfrm>
            <a:off x="941832" y="3517900"/>
            <a:ext cx="4692243" cy="548640"/>
          </a:xfrm>
          <a:prstGeom prst="rect">
            <a:avLst/>
          </a:prstGeom>
          <a:noFill/>
        </p:spPr>
        <p:txBody>
          <a:bodyPr wrap="square" anchor="t" lIns="0" rIns="0" tIns="0" bIns="0">
            <a:spAutoFit/>
          </a:bodyPr>
          <a:lstStyle/>
          <a:p>
            <a:pPr algn="l">
              <a:lnSpc>
                <a:spcPct val="100000"/>
              </a:lnSpc>
              <a:spcAft>
                <a:spcPts val="600"/>
              </a:spcAft>
            </a:pPr>
            <a:r>
              <a:rPr sz="1200" b="1" i="0">
                <a:solidFill>
                  <a:srgbClr val="1B3A5C"/>
                </a:solidFill>
                <a:latin typeface="Arial"/>
              </a:rPr>
              <a:t>Giai đoạn mở rộng:  tăng lên 6–8 người khi làm tới các khu chức năng lớn</a:t>
            </a:r>
          </a:p>
        </p:txBody>
      </p:sp>
      <p:sp>
        <p:nvSpPr>
          <p:cNvPr id="11" name="Rounded Rectangle 10"/>
          <p:cNvSpPr/>
          <p:nvPr/>
        </p:nvSpPr>
        <p:spPr>
          <a:xfrm>
            <a:off x="6301587" y="1618488"/>
            <a:ext cx="5204307" cy="26035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2" name="TextBox 11"/>
          <p:cNvSpPr txBox="1"/>
          <p:nvPr/>
        </p:nvSpPr>
        <p:spPr>
          <a:xfrm>
            <a:off x="6557619" y="1801368"/>
            <a:ext cx="4692243"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  Hai bước khai thác — đúng thứ tự</a:t>
            </a:r>
          </a:p>
        </p:txBody>
      </p:sp>
      <p:sp>
        <p:nvSpPr>
          <p:cNvPr id="13" name="TextBox 12"/>
          <p:cNvSpPr txBox="1"/>
          <p:nvPr/>
        </p:nvSpPr>
        <p:spPr>
          <a:xfrm>
            <a:off x="6557619" y="2331720"/>
            <a:ext cx="914400" cy="274320"/>
          </a:xfrm>
          <a:prstGeom prst="rect">
            <a:avLst/>
          </a:prstGeom>
          <a:noFill/>
        </p:spPr>
        <p:txBody>
          <a:bodyPr wrap="square" anchor="t" lIns="0" rIns="0" tIns="0" bIns="0">
            <a:spAutoFit/>
          </a:bodyPr>
          <a:lstStyle/>
          <a:p>
            <a:pPr algn="l">
              <a:lnSpc>
                <a:spcPct val="100000"/>
              </a:lnSpc>
              <a:spcAft>
                <a:spcPts val="600"/>
              </a:spcAft>
            </a:pPr>
            <a:r>
              <a:rPr sz="1300" b="1" i="0">
                <a:solidFill>
                  <a:srgbClr val="E08A1E"/>
                </a:solidFill>
                <a:latin typeface="Arial"/>
              </a:rPr>
              <a:t>Bước 1</a:t>
            </a:r>
          </a:p>
        </p:txBody>
      </p:sp>
      <p:sp>
        <p:nvSpPr>
          <p:cNvPr id="14" name="TextBox 13"/>
          <p:cNvSpPr txBox="1"/>
          <p:nvPr/>
        </p:nvSpPr>
        <p:spPr>
          <a:xfrm>
            <a:off x="7353147" y="2295144"/>
            <a:ext cx="3878427" cy="548640"/>
          </a:xfrm>
          <a:prstGeom prst="rect">
            <a:avLst/>
          </a:prstGeom>
          <a:noFill/>
        </p:spPr>
        <p:txBody>
          <a:bodyPr wrap="square" anchor="t" lIns="0" rIns="0" tIns="0" bIns="0">
            <a:spAutoFit/>
          </a:bodyPr>
          <a:lstStyle/>
          <a:p>
            <a:pPr algn="l">
              <a:lnSpc>
                <a:spcPct val="120000"/>
              </a:lnSpc>
              <a:spcAft>
                <a:spcPts val="600"/>
              </a:spcAft>
            </a:pPr>
            <a:r>
              <a:rPr sz="1250" b="0" i="0">
                <a:solidFill>
                  <a:srgbClr val="53606D"/>
                </a:solidFill>
                <a:latin typeface="Arial"/>
              </a:rPr>
              <a:t>Dùng thật tại chính Trường Đại học Intracom — vừa là môi trường kiểm chứng an toàn, vừa hoàn thiện sản phẩm qua vận hành thực tế.</a:t>
            </a:r>
          </a:p>
        </p:txBody>
      </p:sp>
      <p:sp>
        <p:nvSpPr>
          <p:cNvPr id="15" name="TextBox 14"/>
          <p:cNvSpPr txBox="1"/>
          <p:nvPr/>
        </p:nvSpPr>
        <p:spPr>
          <a:xfrm>
            <a:off x="6557619" y="2990088"/>
            <a:ext cx="914400" cy="274320"/>
          </a:xfrm>
          <a:prstGeom prst="rect">
            <a:avLst/>
          </a:prstGeom>
          <a:noFill/>
        </p:spPr>
        <p:txBody>
          <a:bodyPr wrap="square" anchor="t" lIns="0" rIns="0" tIns="0" bIns="0">
            <a:spAutoFit/>
          </a:bodyPr>
          <a:lstStyle/>
          <a:p>
            <a:pPr algn="l">
              <a:lnSpc>
                <a:spcPct val="100000"/>
              </a:lnSpc>
              <a:spcAft>
                <a:spcPts val="600"/>
              </a:spcAft>
            </a:pPr>
            <a:r>
              <a:rPr sz="1300" b="1" i="0">
                <a:solidFill>
                  <a:srgbClr val="E08A1E"/>
                </a:solidFill>
                <a:latin typeface="Arial"/>
              </a:rPr>
              <a:t>Bước 2</a:t>
            </a:r>
          </a:p>
        </p:txBody>
      </p:sp>
      <p:sp>
        <p:nvSpPr>
          <p:cNvPr id="16" name="TextBox 15"/>
          <p:cNvSpPr txBox="1"/>
          <p:nvPr/>
        </p:nvSpPr>
        <p:spPr>
          <a:xfrm>
            <a:off x="7353147" y="2953512"/>
            <a:ext cx="3878427" cy="548640"/>
          </a:xfrm>
          <a:prstGeom prst="rect">
            <a:avLst/>
          </a:prstGeom>
          <a:noFill/>
        </p:spPr>
        <p:txBody>
          <a:bodyPr wrap="square" anchor="t" lIns="0" rIns="0" tIns="0" bIns="0">
            <a:spAutoFit/>
          </a:bodyPr>
          <a:lstStyle/>
          <a:p>
            <a:pPr algn="l">
              <a:lnSpc>
                <a:spcPct val="120000"/>
              </a:lnSpc>
              <a:spcAft>
                <a:spcPts val="600"/>
              </a:spcAft>
            </a:pPr>
            <a:r>
              <a:rPr sz="1250" b="0" i="0">
                <a:solidFill>
                  <a:srgbClr val="53606D"/>
                </a:solidFill>
                <a:latin typeface="Arial"/>
              </a:rPr>
              <a:t>Khi trường dùng tốt mới đem bán cho trường khác. Lúc đó đã có điểm tham chiếu uy tín — chính Intracom đang dùng.</a:t>
            </a:r>
          </a:p>
        </p:txBody>
      </p:sp>
      <p:sp>
        <p:nvSpPr>
          <p:cNvPr id="17" name="Rounded Rectangle 16"/>
          <p:cNvSpPr/>
          <p:nvPr/>
        </p:nvSpPr>
        <p:spPr>
          <a:xfrm>
            <a:off x="685800" y="4495800"/>
            <a:ext cx="10820095" cy="168402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960120" y="4697730"/>
            <a:ext cx="7315200" cy="320040"/>
          </a:xfrm>
          <a:prstGeom prst="rect">
            <a:avLst/>
          </a:prstGeom>
          <a:noFill/>
        </p:spPr>
        <p:txBody>
          <a:bodyPr wrap="square" anchor="t" lIns="0" rIns="0" tIns="0" bIns="0">
            <a:spAutoFit/>
          </a:bodyPr>
          <a:lstStyle/>
          <a:p>
            <a:pPr algn="l">
              <a:lnSpc>
                <a:spcPct val="100000"/>
              </a:lnSpc>
              <a:spcAft>
                <a:spcPts val="600"/>
              </a:spcAft>
            </a:pPr>
            <a:r>
              <a:rPr sz="1500" b="1" i="0">
                <a:solidFill>
                  <a:srgbClr val="E08A1E"/>
                </a:solidFill>
                <a:latin typeface="Arial"/>
              </a:rPr>
              <a:t>⚠️  Rủi ro cháu xin nêu thẳng</a:t>
            </a:r>
          </a:p>
        </p:txBody>
      </p:sp>
      <p:sp>
        <p:nvSpPr>
          <p:cNvPr id="19" name="TextBox 18"/>
          <p:cNvSpPr txBox="1"/>
          <p:nvPr/>
        </p:nvSpPr>
        <p:spPr>
          <a:xfrm>
            <a:off x="960120" y="5063490"/>
            <a:ext cx="10271455" cy="914400"/>
          </a:xfrm>
          <a:prstGeom prst="rect">
            <a:avLst/>
          </a:prstGeom>
          <a:noFill/>
        </p:spPr>
        <p:txBody>
          <a:bodyPr wrap="square" anchor="t" lIns="0" rIns="0" tIns="0" bIns="0">
            <a:spAutoFit/>
          </a:bodyPr>
          <a:lstStyle/>
          <a:p>
            <a:pPr algn="l">
              <a:lnSpc>
                <a:spcPct val="130000"/>
              </a:lnSpc>
              <a:spcAft>
                <a:spcPts val="600"/>
              </a:spcAft>
            </a:pPr>
            <a:r>
              <a:rPr sz="1350" b="0" i="0">
                <a:solidFill>
                  <a:srgbClr val="FFFFFF"/>
                </a:solidFill>
                <a:latin typeface="Arial"/>
              </a:rPr>
              <a:t>Khó khăn lớn nhất KHÔNG nằm ở kỹ thuật, mà ở thời gian bán hàng cho trường công — thủ tục đấu thầu có thể kéo dài 6–18 tháng — và ở lòng tin vào một sản phẩm mới.</a:t>
            </a:r>
          </a:p>
          <a:p>
            <a:pPr algn="l">
              <a:lnSpc>
                <a:spcPct val="130000"/>
              </a:lnSpc>
              <a:spcAft>
                <a:spcPts val="600"/>
              </a:spcAft>
            </a:pPr>
            <a:r>
              <a:rPr sz="1350" b="0" i="0">
                <a:solidFill>
                  <a:srgbClr val="FFFFFF"/>
                </a:solidFill>
                <a:latin typeface="Arial"/>
              </a:rPr>
              <a:t>Vì vậy chiến lược “làm mũi nhọn trước, mở rộng sau” và có vài trường dùng làm điểm tham chiếu là yếu tố quyết định.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KHÔNG TÔ HỒNG</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Đánh giá tính khả thi — xin trình bày thẳng thắn</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10820095"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ectangle 5"/>
          <p:cNvSpPr/>
          <p:nvPr/>
        </p:nvSpPr>
        <p:spPr>
          <a:xfrm>
            <a:off x="685800" y="1618488"/>
            <a:ext cx="82296" cy="1143000"/>
          </a:xfrm>
          <a:prstGeom prst="rect">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1005840" y="1764792"/>
            <a:ext cx="5669280"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demo mũi nhọn  (Công việc + Trợ lý AI)</a:t>
            </a:r>
          </a:p>
        </p:txBody>
      </p:sp>
      <p:sp>
        <p:nvSpPr>
          <p:cNvPr id="8" name="Rounded Rectangle 7"/>
          <p:cNvSpPr/>
          <p:nvPr/>
        </p:nvSpPr>
        <p:spPr>
          <a:xfrm>
            <a:off x="6903720" y="1764792"/>
            <a:ext cx="2377440" cy="347472"/>
          </a:xfrm>
          <a:prstGeom prst="roundRect">
            <a:avLst>
              <a:gd name="adj" fmla="val 6000"/>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6903720" y="1828800"/>
            <a:ext cx="2377440" cy="274320"/>
          </a:xfrm>
          <a:prstGeom prst="rect">
            <a:avLst/>
          </a:prstGeom>
          <a:noFill/>
        </p:spPr>
        <p:txBody>
          <a:bodyPr wrap="square" anchor="t" lIns="0" rIns="0" tIns="0" bIns="0">
            <a:spAutoFit/>
          </a:bodyPr>
          <a:lstStyle/>
          <a:p>
            <a:pPr algn="ctr">
              <a:lnSpc>
                <a:spcPct val="100000"/>
              </a:lnSpc>
              <a:spcAft>
                <a:spcPts val="600"/>
              </a:spcAft>
            </a:pPr>
            <a:r>
              <a:rPr sz="1100" b="1" i="0">
                <a:solidFill>
                  <a:srgbClr val="FFFFFF"/>
                </a:solidFill>
                <a:latin typeface="Arial"/>
              </a:rPr>
              <a:t>LÀM ĐƯỢC CHẮC CHẮN</a:t>
            </a:r>
          </a:p>
        </p:txBody>
      </p:sp>
      <p:sp>
        <p:nvSpPr>
          <p:cNvPr id="10" name="TextBox 9"/>
          <p:cNvSpPr txBox="1"/>
          <p:nvPr/>
        </p:nvSpPr>
        <p:spPr>
          <a:xfrm>
            <a:off x="9418320" y="1819656"/>
            <a:ext cx="2377440" cy="274320"/>
          </a:xfrm>
          <a:prstGeom prst="rect">
            <a:avLst/>
          </a:prstGeom>
          <a:noFill/>
        </p:spPr>
        <p:txBody>
          <a:bodyPr wrap="square" anchor="t" lIns="0" rIns="0" tIns="0" bIns="0">
            <a:spAutoFit/>
          </a:bodyPr>
          <a:lstStyle/>
          <a:p>
            <a:pPr algn="l">
              <a:lnSpc>
                <a:spcPct val="100000"/>
              </a:lnSpc>
              <a:spcAft>
                <a:spcPts val="600"/>
              </a:spcAft>
            </a:pPr>
            <a:r>
              <a:rPr sz="1250" b="1" i="0">
                <a:solidFill>
                  <a:srgbClr val="2E7D53"/>
                </a:solidFill>
                <a:latin typeface="Arial"/>
              </a:rPr>
              <a:t>4–5 người, 4–6 tháng</a:t>
            </a:r>
          </a:p>
        </p:txBody>
      </p:sp>
      <p:sp>
        <p:nvSpPr>
          <p:cNvPr id="11" name="TextBox 10"/>
          <p:cNvSpPr txBox="1"/>
          <p:nvPr/>
        </p:nvSpPr>
        <p:spPr>
          <a:xfrm>
            <a:off x="1005840" y="2221992"/>
            <a:ext cx="10180015"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Phần lớn là ghép công nghệ có sẵn: AI thuê ngoài, thư viện bảng công việc có sẵn, khung phần mềm chuẩn. Đội ngũ chủ yếu đấu nối và thiết kế, không phát minh từ đầu.</a:t>
            </a:r>
          </a:p>
        </p:txBody>
      </p:sp>
      <p:sp>
        <p:nvSpPr>
          <p:cNvPr id="12" name="Rounded Rectangle 11"/>
          <p:cNvSpPr/>
          <p:nvPr/>
        </p:nvSpPr>
        <p:spPr>
          <a:xfrm>
            <a:off x="685800" y="2926080"/>
            <a:ext cx="10820095"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3" name="Rectangle 12"/>
          <p:cNvSpPr/>
          <p:nvPr/>
        </p:nvSpPr>
        <p:spPr>
          <a:xfrm>
            <a:off x="685800" y="2926080"/>
            <a:ext cx="82296" cy="1143000"/>
          </a:xfrm>
          <a:prstGeom prst="rect">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1005840" y="3072384"/>
            <a:ext cx="5669280"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dùng được cho Intracom</a:t>
            </a:r>
          </a:p>
        </p:txBody>
      </p:sp>
      <p:sp>
        <p:nvSpPr>
          <p:cNvPr id="15" name="Rounded Rectangle 14"/>
          <p:cNvSpPr/>
          <p:nvPr/>
        </p:nvSpPr>
        <p:spPr>
          <a:xfrm>
            <a:off x="6903720" y="3072384"/>
            <a:ext cx="2377440" cy="347472"/>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6" name="TextBox 15"/>
          <p:cNvSpPr txBox="1"/>
          <p:nvPr/>
        </p:nvSpPr>
        <p:spPr>
          <a:xfrm>
            <a:off x="6903720" y="3136392"/>
            <a:ext cx="2377440" cy="274320"/>
          </a:xfrm>
          <a:prstGeom prst="rect">
            <a:avLst/>
          </a:prstGeom>
          <a:noFill/>
        </p:spPr>
        <p:txBody>
          <a:bodyPr wrap="square" anchor="t" lIns="0" rIns="0" tIns="0" bIns="0">
            <a:spAutoFit/>
          </a:bodyPr>
          <a:lstStyle/>
          <a:p>
            <a:pPr algn="ctr">
              <a:lnSpc>
                <a:spcPct val="100000"/>
              </a:lnSpc>
              <a:spcAft>
                <a:spcPts val="600"/>
              </a:spcAft>
            </a:pPr>
            <a:r>
              <a:rPr sz="1100" b="1" i="0">
                <a:solidFill>
                  <a:srgbClr val="FFFFFF"/>
                </a:solidFill>
                <a:latin typeface="Arial"/>
              </a:rPr>
              <a:t>KHẢ THI</a:t>
            </a:r>
          </a:p>
        </p:txBody>
      </p:sp>
      <p:sp>
        <p:nvSpPr>
          <p:cNvPr id="17" name="TextBox 16"/>
          <p:cNvSpPr txBox="1"/>
          <p:nvPr/>
        </p:nvSpPr>
        <p:spPr>
          <a:xfrm>
            <a:off x="9418320" y="3127248"/>
            <a:ext cx="2377440" cy="274320"/>
          </a:xfrm>
          <a:prstGeom prst="rect">
            <a:avLst/>
          </a:prstGeom>
          <a:noFill/>
        </p:spPr>
        <p:txBody>
          <a:bodyPr wrap="square" anchor="t" lIns="0" rIns="0" tIns="0" bIns="0">
            <a:spAutoFit/>
          </a:bodyPr>
          <a:lstStyle/>
          <a:p>
            <a:pPr algn="l">
              <a:lnSpc>
                <a:spcPct val="100000"/>
              </a:lnSpc>
              <a:spcAft>
                <a:spcPts val="600"/>
              </a:spcAft>
            </a:pPr>
            <a:r>
              <a:rPr sz="1250" b="1" i="0">
                <a:solidFill>
                  <a:srgbClr val="2E6DA4"/>
                </a:solidFill>
                <a:latin typeface="Arial"/>
              </a:rPr>
              <a:t>12–18 tháng nếu tập trung</a:t>
            </a:r>
          </a:p>
        </p:txBody>
      </p:sp>
      <p:sp>
        <p:nvSpPr>
          <p:cNvPr id="18" name="TextBox 17"/>
          <p:cNvSpPr txBox="1"/>
          <p:nvPr/>
        </p:nvSpPr>
        <p:spPr>
          <a:xfrm>
            <a:off x="1005840" y="3529584"/>
            <a:ext cx="10180015"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Đây là mục tiêu thực tế và đủ tạo giá trị nhìn thấy được cho trường.</a:t>
            </a:r>
          </a:p>
        </p:txBody>
      </p:sp>
      <p:sp>
        <p:nvSpPr>
          <p:cNvPr id="19" name="Rounded Rectangle 18"/>
          <p:cNvSpPr/>
          <p:nvPr/>
        </p:nvSpPr>
        <p:spPr>
          <a:xfrm>
            <a:off x="685800" y="4233672"/>
            <a:ext cx="10820095"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0" name="Rectangle 19"/>
          <p:cNvSpPr/>
          <p:nvPr/>
        </p:nvSpPr>
        <p:spPr>
          <a:xfrm>
            <a:off x="685800" y="4233672"/>
            <a:ext cx="82296" cy="1143000"/>
          </a:xfrm>
          <a:prstGeom prst="rect">
            <a:avLst/>
          </a:prstGeom>
          <a:solidFill>
            <a:srgbClr val="536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1" name="TextBox 20"/>
          <p:cNvSpPr txBox="1"/>
          <p:nvPr/>
        </p:nvSpPr>
        <p:spPr>
          <a:xfrm>
            <a:off x="1005840" y="4379976"/>
            <a:ext cx="5669280"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Bản trọn bộ, cạnh tranh trực diện đối thủ 20 năm</a:t>
            </a:r>
          </a:p>
        </p:txBody>
      </p:sp>
      <p:sp>
        <p:nvSpPr>
          <p:cNvPr id="22" name="Rounded Rectangle 21"/>
          <p:cNvSpPr/>
          <p:nvPr/>
        </p:nvSpPr>
        <p:spPr>
          <a:xfrm>
            <a:off x="6903720" y="4379976"/>
            <a:ext cx="2377440" cy="347472"/>
          </a:xfrm>
          <a:prstGeom prst="roundRect">
            <a:avLst>
              <a:gd name="adj" fmla="val 6000"/>
            </a:avLst>
          </a:prstGeom>
          <a:solidFill>
            <a:srgbClr val="53606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3" name="TextBox 22"/>
          <p:cNvSpPr txBox="1"/>
          <p:nvPr/>
        </p:nvSpPr>
        <p:spPr>
          <a:xfrm>
            <a:off x="6903720" y="4443984"/>
            <a:ext cx="2377440" cy="274320"/>
          </a:xfrm>
          <a:prstGeom prst="rect">
            <a:avLst/>
          </a:prstGeom>
          <a:noFill/>
        </p:spPr>
        <p:txBody>
          <a:bodyPr wrap="square" anchor="t" lIns="0" rIns="0" tIns="0" bIns="0">
            <a:spAutoFit/>
          </a:bodyPr>
          <a:lstStyle/>
          <a:p>
            <a:pPr algn="ctr">
              <a:lnSpc>
                <a:spcPct val="100000"/>
              </a:lnSpc>
              <a:spcAft>
                <a:spcPts val="600"/>
              </a:spcAft>
            </a:pPr>
            <a:r>
              <a:rPr sz="1100" b="1" i="0">
                <a:solidFill>
                  <a:srgbClr val="FFFFFF"/>
                </a:solidFill>
                <a:latin typeface="Arial"/>
              </a:rPr>
              <a:t>KHÔNG THỂ LÀM NHANH</a:t>
            </a:r>
          </a:p>
        </p:txBody>
      </p:sp>
      <p:sp>
        <p:nvSpPr>
          <p:cNvPr id="24" name="TextBox 23"/>
          <p:cNvSpPr txBox="1"/>
          <p:nvPr/>
        </p:nvSpPr>
        <p:spPr>
          <a:xfrm>
            <a:off x="9418320" y="4434840"/>
            <a:ext cx="2377440" cy="274320"/>
          </a:xfrm>
          <a:prstGeom prst="rect">
            <a:avLst/>
          </a:prstGeom>
          <a:noFill/>
        </p:spPr>
        <p:txBody>
          <a:bodyPr wrap="square" anchor="t" lIns="0" rIns="0" tIns="0" bIns="0">
            <a:spAutoFit/>
          </a:bodyPr>
          <a:lstStyle/>
          <a:p>
            <a:pPr algn="l">
              <a:lnSpc>
                <a:spcPct val="100000"/>
              </a:lnSpc>
              <a:spcAft>
                <a:spcPts val="600"/>
              </a:spcAft>
            </a:pPr>
            <a:r>
              <a:rPr sz="1250" b="1" i="0">
                <a:solidFill>
                  <a:srgbClr val="53606D"/>
                </a:solidFill>
                <a:latin typeface="Arial"/>
              </a:rPr>
              <a:t>hành trình 2–3 năm trở lên</a:t>
            </a:r>
          </a:p>
        </p:txBody>
      </p:sp>
      <p:sp>
        <p:nvSpPr>
          <p:cNvPr id="25" name="TextBox 24"/>
          <p:cNvSpPr txBox="1"/>
          <p:nvPr/>
        </p:nvSpPr>
        <p:spPr>
          <a:xfrm>
            <a:off x="1005840" y="4837176"/>
            <a:ext cx="10180015"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Cần mở rộng dần đội ngũ và nguồn lực. Cháu xin không cam kết làm xong toàn bộ trong thời gian ngắn — cam kết như vậy là thiếu thực tế.</a:t>
            </a:r>
          </a:p>
        </p:txBody>
      </p:sp>
      <p:sp>
        <p:nvSpPr>
          <p:cNvPr id="26" name="Rounded Rectangle 25"/>
          <p:cNvSpPr/>
          <p:nvPr/>
        </p:nvSpPr>
        <p:spPr>
          <a:xfrm>
            <a:off x="685800" y="5650992"/>
            <a:ext cx="10820095" cy="105156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7" name="TextBox 26"/>
          <p:cNvSpPr txBox="1"/>
          <p:nvPr/>
        </p:nvSpPr>
        <p:spPr>
          <a:xfrm>
            <a:off x="960120" y="5852159"/>
            <a:ext cx="10271455" cy="685800"/>
          </a:xfrm>
          <a:prstGeom prst="rect">
            <a:avLst/>
          </a:prstGeom>
          <a:noFill/>
        </p:spPr>
        <p:txBody>
          <a:bodyPr wrap="square" anchor="t" lIns="0" rIns="0" tIns="0" bIns="0">
            <a:spAutoFit/>
          </a:bodyPr>
          <a:lstStyle/>
          <a:p>
            <a:pPr algn="l">
              <a:lnSpc>
                <a:spcPct val="135000"/>
              </a:lnSpc>
              <a:spcAft>
                <a:spcPts val="600"/>
              </a:spcAft>
            </a:pPr>
            <a:r>
              <a:rPr sz="1350" b="1" i="0">
                <a:solidFill>
                  <a:srgbClr val="FFFFFF"/>
                </a:solidFill>
                <a:latin typeface="Arial"/>
              </a:rPr>
              <a:t>Cách tiếp cận giảm rủi ro:  không cố làm trọn bộ ngay. Bắt đầu bằng một mũi nhọn nhỏ mà làm thật tốt, đưa vào dùng thật</a:t>
            </a:r>
          </a:p>
          <a:p>
            <a:pPr algn="l">
              <a:lnSpc>
                <a:spcPct val="135000"/>
              </a:lnSpc>
              <a:spcAft>
                <a:spcPts val="600"/>
              </a:spcAft>
            </a:pPr>
            <a:r>
              <a:rPr sz="1350" b="1" i="0">
                <a:solidFill>
                  <a:srgbClr val="FFFFFF"/>
                </a:solidFill>
                <a:latin typeface="Arial"/>
              </a:rPr>
              <a:t>tại Intracom, rồi mở rộng dần — biến một việc “khổng lồ, dễ thất bại” thành nhiều bước nhỏ khả thi.</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 name="Rectangle 2"/>
          <p:cNvSpPr/>
          <p:nvPr/>
        </p:nvSpPr>
        <p:spPr>
          <a:xfrm>
            <a:off x="0" y="0"/>
            <a:ext cx="256032" cy="6858000"/>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4" name="TextBox 3"/>
          <p:cNvSpPr txBox="1"/>
          <p:nvPr/>
        </p:nvSpPr>
        <p:spPr>
          <a:xfrm>
            <a:off x="1005840" y="685800"/>
            <a:ext cx="7315200" cy="365760"/>
          </a:xfrm>
          <a:prstGeom prst="rect">
            <a:avLst/>
          </a:prstGeom>
          <a:noFill/>
        </p:spPr>
        <p:txBody>
          <a:bodyPr wrap="square" anchor="t" lIns="0" rIns="0" tIns="0" bIns="0">
            <a:spAutoFit/>
          </a:bodyPr>
          <a:lstStyle/>
          <a:p>
            <a:pPr algn="l">
              <a:lnSpc>
                <a:spcPct val="100000"/>
              </a:lnSpc>
              <a:spcAft>
                <a:spcPts val="600"/>
              </a:spcAft>
            </a:pPr>
            <a:r>
              <a:rPr sz="1400" b="1" i="0">
                <a:solidFill>
                  <a:srgbClr val="E08A1E"/>
                </a:solidFill>
                <a:latin typeface="Arial"/>
              </a:rPr>
              <a:t>KIẾN NGHỊ</a:t>
            </a:r>
          </a:p>
        </p:txBody>
      </p:sp>
      <p:sp>
        <p:nvSpPr>
          <p:cNvPr id="5" name="TextBox 4"/>
          <p:cNvSpPr txBox="1"/>
          <p:nvPr/>
        </p:nvSpPr>
        <p:spPr>
          <a:xfrm>
            <a:off x="1005840" y="1051560"/>
            <a:ext cx="10058400" cy="548640"/>
          </a:xfrm>
          <a:prstGeom prst="rect">
            <a:avLst/>
          </a:prstGeom>
          <a:noFill/>
        </p:spPr>
        <p:txBody>
          <a:bodyPr wrap="square" anchor="t" lIns="0" rIns="0" tIns="0" bIns="0">
            <a:spAutoFit/>
          </a:bodyPr>
          <a:lstStyle/>
          <a:p>
            <a:pPr algn="l">
              <a:lnSpc>
                <a:spcPct val="100000"/>
              </a:lnSpc>
              <a:spcAft>
                <a:spcPts val="600"/>
              </a:spcAft>
            </a:pPr>
            <a:r>
              <a:rPr sz="3000" b="1" i="0">
                <a:solidFill>
                  <a:srgbClr val="FFFFFF"/>
                </a:solidFill>
                <a:latin typeface="Arial"/>
              </a:rPr>
              <a:t>Kính đề nghị chú cho ý kiến về ba nội dung</a:t>
            </a:r>
          </a:p>
        </p:txBody>
      </p:sp>
      <p:sp>
        <p:nvSpPr>
          <p:cNvPr id="6" name="Rounded Rectangle 5"/>
          <p:cNvSpPr/>
          <p:nvPr/>
        </p:nvSpPr>
        <p:spPr>
          <a:xfrm>
            <a:off x="1005840" y="1965960"/>
            <a:ext cx="658368" cy="658368"/>
          </a:xfrm>
          <a:prstGeom prst="roundRect">
            <a:avLst>
              <a:gd name="adj" fmla="val 6000"/>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1005840" y="2093976"/>
            <a:ext cx="658368" cy="411480"/>
          </a:xfrm>
          <a:prstGeom prst="rect">
            <a:avLst/>
          </a:prstGeom>
          <a:noFill/>
        </p:spPr>
        <p:txBody>
          <a:bodyPr wrap="square" anchor="t" lIns="0" rIns="0" tIns="0" bIns="0">
            <a:spAutoFit/>
          </a:bodyPr>
          <a:lstStyle/>
          <a:p>
            <a:pPr algn="ctr">
              <a:lnSpc>
                <a:spcPct val="100000"/>
              </a:lnSpc>
              <a:spcAft>
                <a:spcPts val="600"/>
              </a:spcAft>
            </a:pPr>
            <a:r>
              <a:rPr sz="2200" b="1" i="0">
                <a:solidFill>
                  <a:srgbClr val="1B3A5C"/>
                </a:solidFill>
                <a:latin typeface="Arial"/>
              </a:rPr>
              <a:t>1</a:t>
            </a:r>
          </a:p>
        </p:txBody>
      </p:sp>
      <p:sp>
        <p:nvSpPr>
          <p:cNvPr id="8" name="TextBox 7"/>
          <p:cNvSpPr txBox="1"/>
          <p:nvPr/>
        </p:nvSpPr>
        <p:spPr>
          <a:xfrm>
            <a:off x="1920240" y="1984248"/>
            <a:ext cx="8961120" cy="365760"/>
          </a:xfrm>
          <a:prstGeom prst="rect">
            <a:avLst/>
          </a:prstGeom>
          <a:noFill/>
        </p:spPr>
        <p:txBody>
          <a:bodyPr wrap="square" anchor="t" lIns="0" rIns="0" tIns="0" bIns="0">
            <a:spAutoFit/>
          </a:bodyPr>
          <a:lstStyle/>
          <a:p>
            <a:pPr algn="l">
              <a:lnSpc>
                <a:spcPct val="100000"/>
              </a:lnSpc>
              <a:spcAft>
                <a:spcPts val="600"/>
              </a:spcAft>
            </a:pPr>
            <a:r>
              <a:rPr sz="1900" b="1" i="0">
                <a:solidFill>
                  <a:srgbClr val="FFFFFF"/>
                </a:solidFill>
                <a:latin typeface="Arial"/>
              </a:rPr>
              <a:t>Chủ trương đầu tư</a:t>
            </a:r>
          </a:p>
        </p:txBody>
      </p:sp>
      <p:sp>
        <p:nvSpPr>
          <p:cNvPr id="9" name="TextBox 8"/>
          <p:cNvSpPr txBox="1"/>
          <p:nvPr/>
        </p:nvSpPr>
        <p:spPr>
          <a:xfrm>
            <a:off x="1920240" y="2368296"/>
            <a:ext cx="8961120" cy="548640"/>
          </a:xfrm>
          <a:prstGeom prst="rect">
            <a:avLst/>
          </a:prstGeom>
          <a:noFill/>
        </p:spPr>
        <p:txBody>
          <a:bodyPr wrap="square" anchor="t" lIns="0" rIns="0" tIns="0" bIns="0">
            <a:spAutoFit/>
          </a:bodyPr>
          <a:lstStyle/>
          <a:p>
            <a:pPr algn="l">
              <a:lnSpc>
                <a:spcPct val="125000"/>
              </a:lnSpc>
              <a:spcAft>
                <a:spcPts val="600"/>
              </a:spcAft>
            </a:pPr>
            <a:r>
              <a:rPr sz="1400" b="0" i="0">
                <a:solidFill>
                  <a:srgbClr val="C0D2E2"/>
                </a:solidFill>
                <a:latin typeface="Arial"/>
              </a:rPr>
              <a:t>Xây dựng sản phẩm ERP đại học tích hợp AI, theo định hướng trọn bộ nhưng triển khai theo lộ trình từng giai đoạn.</a:t>
            </a:r>
          </a:p>
        </p:txBody>
      </p:sp>
      <p:sp>
        <p:nvSpPr>
          <p:cNvPr id="10" name="Rounded Rectangle 9"/>
          <p:cNvSpPr/>
          <p:nvPr/>
        </p:nvSpPr>
        <p:spPr>
          <a:xfrm>
            <a:off x="1005840" y="3172968"/>
            <a:ext cx="658368" cy="658368"/>
          </a:xfrm>
          <a:prstGeom prst="roundRect">
            <a:avLst>
              <a:gd name="adj" fmla="val 6000"/>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1005840" y="3300984"/>
            <a:ext cx="658368" cy="411480"/>
          </a:xfrm>
          <a:prstGeom prst="rect">
            <a:avLst/>
          </a:prstGeom>
          <a:noFill/>
        </p:spPr>
        <p:txBody>
          <a:bodyPr wrap="square" anchor="t" lIns="0" rIns="0" tIns="0" bIns="0">
            <a:spAutoFit/>
          </a:bodyPr>
          <a:lstStyle/>
          <a:p>
            <a:pPr algn="ctr">
              <a:lnSpc>
                <a:spcPct val="100000"/>
              </a:lnSpc>
              <a:spcAft>
                <a:spcPts val="600"/>
              </a:spcAft>
            </a:pPr>
            <a:r>
              <a:rPr sz="2200" b="1" i="0">
                <a:solidFill>
                  <a:srgbClr val="1B3A5C"/>
                </a:solidFill>
                <a:latin typeface="Arial"/>
              </a:rPr>
              <a:t>2</a:t>
            </a:r>
          </a:p>
        </p:txBody>
      </p:sp>
      <p:sp>
        <p:nvSpPr>
          <p:cNvPr id="12" name="TextBox 11"/>
          <p:cNvSpPr txBox="1"/>
          <p:nvPr/>
        </p:nvSpPr>
        <p:spPr>
          <a:xfrm>
            <a:off x="1920240" y="3191256"/>
            <a:ext cx="8961120" cy="365760"/>
          </a:xfrm>
          <a:prstGeom prst="rect">
            <a:avLst/>
          </a:prstGeom>
          <a:noFill/>
        </p:spPr>
        <p:txBody>
          <a:bodyPr wrap="square" anchor="t" lIns="0" rIns="0" tIns="0" bIns="0">
            <a:spAutoFit/>
          </a:bodyPr>
          <a:lstStyle/>
          <a:p>
            <a:pPr algn="l">
              <a:lnSpc>
                <a:spcPct val="100000"/>
              </a:lnSpc>
              <a:spcAft>
                <a:spcPts val="600"/>
              </a:spcAft>
            </a:pPr>
            <a:r>
              <a:rPr sz="1900" b="1" i="0">
                <a:solidFill>
                  <a:srgbClr val="FFFFFF"/>
                </a:solidFill>
                <a:latin typeface="Arial"/>
              </a:rPr>
              <a:t>Phê duyệt giai đoạn đầu</a:t>
            </a:r>
          </a:p>
        </p:txBody>
      </p:sp>
      <p:sp>
        <p:nvSpPr>
          <p:cNvPr id="13" name="TextBox 12"/>
          <p:cNvSpPr txBox="1"/>
          <p:nvPr/>
        </p:nvSpPr>
        <p:spPr>
          <a:xfrm>
            <a:off x="1920240" y="3575303"/>
            <a:ext cx="8961120" cy="548640"/>
          </a:xfrm>
          <a:prstGeom prst="rect">
            <a:avLst/>
          </a:prstGeom>
          <a:noFill/>
        </p:spPr>
        <p:txBody>
          <a:bodyPr wrap="square" anchor="t" lIns="0" rIns="0" tIns="0" bIns="0">
            <a:spAutoFit/>
          </a:bodyPr>
          <a:lstStyle/>
          <a:p>
            <a:pPr algn="l">
              <a:lnSpc>
                <a:spcPct val="125000"/>
              </a:lnSpc>
              <a:spcAft>
                <a:spcPts val="600"/>
              </a:spcAft>
            </a:pPr>
            <a:r>
              <a:rPr sz="1400" b="0" i="0">
                <a:solidFill>
                  <a:srgbClr val="C0D2E2"/>
                </a:solidFill>
                <a:latin typeface="Arial"/>
              </a:rPr>
              <a:t>Đội ngũ tinh gọn 4–5 người, mục tiêu ra mắt bản demo mũi nhọn trong 4–6 tháng để mang đi giới thiệu với các trường.</a:t>
            </a:r>
          </a:p>
        </p:txBody>
      </p:sp>
      <p:sp>
        <p:nvSpPr>
          <p:cNvPr id="14" name="Rounded Rectangle 13"/>
          <p:cNvSpPr/>
          <p:nvPr/>
        </p:nvSpPr>
        <p:spPr>
          <a:xfrm>
            <a:off x="1005840" y="4379976"/>
            <a:ext cx="658368" cy="658368"/>
          </a:xfrm>
          <a:prstGeom prst="roundRect">
            <a:avLst>
              <a:gd name="adj" fmla="val 6000"/>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TextBox 14"/>
          <p:cNvSpPr txBox="1"/>
          <p:nvPr/>
        </p:nvSpPr>
        <p:spPr>
          <a:xfrm>
            <a:off x="1005840" y="4507992"/>
            <a:ext cx="658368" cy="411480"/>
          </a:xfrm>
          <a:prstGeom prst="rect">
            <a:avLst/>
          </a:prstGeom>
          <a:noFill/>
        </p:spPr>
        <p:txBody>
          <a:bodyPr wrap="square" anchor="t" lIns="0" rIns="0" tIns="0" bIns="0">
            <a:spAutoFit/>
          </a:bodyPr>
          <a:lstStyle/>
          <a:p>
            <a:pPr algn="ctr">
              <a:lnSpc>
                <a:spcPct val="100000"/>
              </a:lnSpc>
              <a:spcAft>
                <a:spcPts val="600"/>
              </a:spcAft>
            </a:pPr>
            <a:r>
              <a:rPr sz="2200" b="1" i="0">
                <a:solidFill>
                  <a:srgbClr val="1B3A5C"/>
                </a:solidFill>
                <a:latin typeface="Arial"/>
              </a:rPr>
              <a:t>3</a:t>
            </a:r>
          </a:p>
        </p:txBody>
      </p:sp>
      <p:sp>
        <p:nvSpPr>
          <p:cNvPr id="16" name="TextBox 15"/>
          <p:cNvSpPr txBox="1"/>
          <p:nvPr/>
        </p:nvSpPr>
        <p:spPr>
          <a:xfrm>
            <a:off x="1920240" y="4398264"/>
            <a:ext cx="8961120" cy="365760"/>
          </a:xfrm>
          <a:prstGeom prst="rect">
            <a:avLst/>
          </a:prstGeom>
          <a:noFill/>
        </p:spPr>
        <p:txBody>
          <a:bodyPr wrap="square" anchor="t" lIns="0" rIns="0" tIns="0" bIns="0">
            <a:spAutoFit/>
          </a:bodyPr>
          <a:lstStyle/>
          <a:p>
            <a:pPr algn="l">
              <a:lnSpc>
                <a:spcPct val="100000"/>
              </a:lnSpc>
              <a:spcAft>
                <a:spcPts val="600"/>
              </a:spcAft>
            </a:pPr>
            <a:r>
              <a:rPr sz="1900" b="1" i="0">
                <a:solidFill>
                  <a:srgbClr val="FFFFFF"/>
                </a:solidFill>
                <a:latin typeface="Arial"/>
              </a:rPr>
              <a:t>Chọn khách hàng đầu tiên</a:t>
            </a:r>
          </a:p>
        </p:txBody>
      </p:sp>
      <p:sp>
        <p:nvSpPr>
          <p:cNvPr id="17" name="TextBox 16"/>
          <p:cNvSpPr txBox="1"/>
          <p:nvPr/>
        </p:nvSpPr>
        <p:spPr>
          <a:xfrm>
            <a:off x="1920240" y="4782312"/>
            <a:ext cx="8961120" cy="548640"/>
          </a:xfrm>
          <a:prstGeom prst="rect">
            <a:avLst/>
          </a:prstGeom>
          <a:noFill/>
        </p:spPr>
        <p:txBody>
          <a:bodyPr wrap="square" anchor="t" lIns="0" rIns="0" tIns="0" bIns="0">
            <a:spAutoFit/>
          </a:bodyPr>
          <a:lstStyle/>
          <a:p>
            <a:pPr algn="l">
              <a:lnSpc>
                <a:spcPct val="125000"/>
              </a:lnSpc>
              <a:spcAft>
                <a:spcPts val="600"/>
              </a:spcAft>
            </a:pPr>
            <a:r>
              <a:rPr sz="1400" b="0" i="0">
                <a:solidFill>
                  <a:srgbClr val="C0D2E2"/>
                </a:solidFill>
                <a:latin typeface="Arial"/>
              </a:rPr>
              <a:t>Dùng chính Trường Đại học Intracom làm nơi triển khai thí điểm — vừa kiểm chứng thực tế, vừa là điểm tham chiếu uy tín khi chào bán.</a:t>
            </a:r>
          </a:p>
        </p:txBody>
      </p:sp>
      <p:sp>
        <p:nvSpPr>
          <p:cNvPr id="18" name="Rectangle 17"/>
          <p:cNvSpPr/>
          <p:nvPr/>
        </p:nvSpPr>
        <p:spPr>
          <a:xfrm>
            <a:off x="1005840" y="5715000"/>
            <a:ext cx="10241280" cy="45720"/>
          </a:xfrm>
          <a:prstGeom prst="rect">
            <a:avLst/>
          </a:prstGeom>
          <a:solidFill>
            <a:srgbClr val="3E5F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9" name="TextBox 18"/>
          <p:cNvSpPr txBox="1"/>
          <p:nvPr/>
        </p:nvSpPr>
        <p:spPr>
          <a:xfrm>
            <a:off x="1005840" y="5943600"/>
            <a:ext cx="10241280" cy="731520"/>
          </a:xfrm>
          <a:prstGeom prst="rect">
            <a:avLst/>
          </a:prstGeom>
          <a:noFill/>
        </p:spPr>
        <p:txBody>
          <a:bodyPr wrap="square" anchor="t" lIns="0" rIns="0" tIns="0" bIns="0">
            <a:spAutoFit/>
          </a:bodyPr>
          <a:lstStyle/>
          <a:p>
            <a:pPr algn="l">
              <a:lnSpc>
                <a:spcPct val="130000"/>
              </a:lnSpc>
              <a:spcAft>
                <a:spcPts val="600"/>
              </a:spcAft>
            </a:pPr>
            <a:r>
              <a:rPr sz="1450" b="0" i="1">
                <a:solidFill>
                  <a:srgbClr val="D8E4EF"/>
                </a:solidFill>
                <a:latin typeface="Arial"/>
              </a:rPr>
              <a:t>Thị trường đã có nhiều đơn vị bán phần mềm đủ chức năng, nhưng chưa ai bán được trải nghiệm tốt và trợ lý AI thực dụng.</a:t>
            </a:r>
          </a:p>
          <a:p>
            <a:pPr algn="l">
              <a:lnSpc>
                <a:spcPct val="130000"/>
              </a:lnSpc>
              <a:spcAft>
                <a:spcPts val="600"/>
              </a:spcAft>
            </a:pPr>
            <a:r>
              <a:rPr sz="1450" b="0" i="1">
                <a:solidFill>
                  <a:srgbClr val="D8E4EF"/>
                </a:solidFill>
                <a:latin typeface="Arial"/>
              </a:rPr>
              <a:t>Đó là cơ hội lớn nhất — cháu tin đây là dịp để Intracom tạo ra một sản phẩm đáng tự hào.</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30200"/>
            <a:ext cx="10820400" cy="279400"/>
          </a:xfrm>
          <a:prstGeom prst="rect">
            <a:avLst/>
          </a:prstGeom>
          <a:noFill/>
        </p:spPr>
        <p:txBody>
          <a:bodyPr wrap="square" lIns="0" rIns="0" tIns="0" bIns="0">
            <a:spAutoFit/>
          </a:bodyPr>
          <a:lstStyle/>
          <a:p>
            <a:pPr algn="l"/>
            <a:r>
              <a:rPr sz="1200" b="1">
                <a:solidFill>
                  <a:srgbClr val="E08A1E"/>
                </a:solidFill>
                <a:latin typeface="Arial"/>
              </a:rPr>
              <a:t>KHOẢN CHI RIÊNG — CHƯA NÊU Ở SLIDE TRƯỚC</a:t>
            </a:r>
          </a:p>
        </p:txBody>
      </p:sp>
      <p:sp>
        <p:nvSpPr>
          <p:cNvPr id="3" name="TextBox 2"/>
          <p:cNvSpPr txBox="1"/>
          <p:nvPr/>
        </p:nvSpPr>
        <p:spPr>
          <a:xfrm>
            <a:off x="685800" y="660400"/>
            <a:ext cx="10820400" cy="635000"/>
          </a:xfrm>
          <a:prstGeom prst="rect">
            <a:avLst/>
          </a:prstGeom>
          <a:noFill/>
        </p:spPr>
        <p:txBody>
          <a:bodyPr wrap="square" lIns="0" rIns="0" tIns="0" bIns="0">
            <a:spAutoFit/>
          </a:bodyPr>
          <a:lstStyle/>
          <a:p>
            <a:pPr algn="l"/>
            <a:r>
              <a:rPr sz="3000" b="1">
                <a:solidFill>
                  <a:srgbClr val="1B3A5C"/>
                </a:solidFill>
                <a:latin typeface="Arial"/>
              </a:rPr>
              <a:t>Chi phí công cụ AI cho đội phát triển</a:t>
            </a:r>
          </a:p>
        </p:txBody>
      </p:sp>
      <p:sp>
        <p:nvSpPr>
          <p:cNvPr id="4" name="Rounded Rectangle 3"/>
          <p:cNvSpPr/>
          <p:nvPr/>
        </p:nvSpPr>
        <p:spPr>
          <a:xfrm>
            <a:off x="685800" y="1320800"/>
            <a:ext cx="1371600" cy="50800"/>
          </a:xfrm>
          <a:prstGeom prst="round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612900"/>
            <a:ext cx="5270500" cy="2133600"/>
          </a:xfrm>
          <a:prstGeom prst="round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39800" y="1816100"/>
            <a:ext cx="4762500" cy="304800"/>
          </a:xfrm>
          <a:prstGeom prst="rect">
            <a:avLst/>
          </a:prstGeom>
          <a:noFill/>
        </p:spPr>
        <p:txBody>
          <a:bodyPr wrap="square" lIns="0" rIns="0" tIns="0" bIns="0">
            <a:spAutoFit/>
          </a:bodyPr>
          <a:lstStyle/>
          <a:p>
            <a:pPr algn="l"/>
            <a:r>
              <a:rPr sz="1300" b="1">
                <a:solidFill>
                  <a:srgbClr val="2E6DA4"/>
                </a:solidFill>
                <a:latin typeface="Arial"/>
              </a:rPr>
              <a:t>(A) AI TRONG SẢN PHẨM</a:t>
            </a:r>
          </a:p>
        </p:txBody>
      </p:sp>
      <p:sp>
        <p:nvSpPr>
          <p:cNvPr id="7" name="TextBox 6"/>
          <p:cNvSpPr txBox="1"/>
          <p:nvPr/>
        </p:nvSpPr>
        <p:spPr>
          <a:xfrm>
            <a:off x="939800" y="2159000"/>
            <a:ext cx="4762500" cy="279400"/>
          </a:xfrm>
          <a:prstGeom prst="rect">
            <a:avLst/>
          </a:prstGeom>
          <a:noFill/>
        </p:spPr>
        <p:txBody>
          <a:bodyPr wrap="square" lIns="0" rIns="0" tIns="0" bIns="0">
            <a:spAutoFit/>
          </a:bodyPr>
          <a:lstStyle/>
          <a:p>
            <a:pPr algn="l"/>
            <a:r>
              <a:rPr sz="1900" b="1">
                <a:solidFill>
                  <a:srgbClr val="1B3A5C"/>
                </a:solidFill>
                <a:latin typeface="Arial"/>
              </a:rPr>
              <a:t>10–30 triệu đ/tháng</a:t>
            </a:r>
          </a:p>
        </p:txBody>
      </p:sp>
      <p:sp>
        <p:nvSpPr>
          <p:cNvPr id="8" name="TextBox 7"/>
          <p:cNvSpPr txBox="1"/>
          <p:nvPr/>
        </p:nvSpPr>
        <p:spPr>
          <a:xfrm>
            <a:off x="939800" y="2527300"/>
            <a:ext cx="4762500" cy="1066800"/>
          </a:xfrm>
          <a:prstGeom prst="rect">
            <a:avLst/>
          </a:prstGeom>
          <a:noFill/>
        </p:spPr>
        <p:txBody>
          <a:bodyPr wrap="square" lIns="0" rIns="0" tIns="0" bIns="0">
            <a:spAutoFit/>
          </a:bodyPr>
          <a:lstStyle/>
          <a:p>
            <a:pPr algn="l"/>
            <a:r>
              <a:rPr sz="1150" b="0">
                <a:solidFill>
                  <a:srgbClr val="53606D"/>
                </a:solidFill>
                <a:latin typeface="Arial"/>
              </a:rPr>
              <a:t>“Bộ não” AI mà trợ lý AI gọi tới khi cán bộ, sinh viên đặt câu hỏi.
Người dùng cuối của trường.
Còn dùng phần mềm là còn trả.</a:t>
            </a:r>
          </a:p>
        </p:txBody>
      </p:sp>
      <p:sp>
        <p:nvSpPr>
          <p:cNvPr id="9" name="Rounded Rectangle 8"/>
          <p:cNvSpPr/>
          <p:nvPr/>
        </p:nvSpPr>
        <p:spPr>
          <a:xfrm>
            <a:off x="6235700" y="1612900"/>
            <a:ext cx="5270500" cy="2133600"/>
          </a:xfrm>
          <a:prstGeom prst="roundRect">
            <a:avLst/>
          </a:prstGeom>
          <a:solidFill>
            <a:srgbClr val="FDF3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89700" y="1816100"/>
            <a:ext cx="4762500" cy="304800"/>
          </a:xfrm>
          <a:prstGeom prst="rect">
            <a:avLst/>
          </a:prstGeom>
          <a:noFill/>
        </p:spPr>
        <p:txBody>
          <a:bodyPr wrap="square" lIns="0" rIns="0" tIns="0" bIns="0">
            <a:spAutoFit/>
          </a:bodyPr>
          <a:lstStyle/>
          <a:p>
            <a:pPr algn="l"/>
            <a:r>
              <a:rPr sz="1300" b="1">
                <a:solidFill>
                  <a:srgbClr val="8A5A0F"/>
                </a:solidFill>
                <a:latin typeface="Arial"/>
              </a:rPr>
              <a:t>(B) AI LÀM CÔNG CỤ LẬP TRÌNH</a:t>
            </a:r>
          </a:p>
        </p:txBody>
      </p:sp>
      <p:sp>
        <p:nvSpPr>
          <p:cNvPr id="11" name="TextBox 10"/>
          <p:cNvSpPr txBox="1"/>
          <p:nvPr/>
        </p:nvSpPr>
        <p:spPr>
          <a:xfrm>
            <a:off x="6489700" y="2159000"/>
            <a:ext cx="4762500" cy="279400"/>
          </a:xfrm>
          <a:prstGeom prst="rect">
            <a:avLst/>
          </a:prstGeom>
          <a:noFill/>
        </p:spPr>
        <p:txBody>
          <a:bodyPr wrap="square" lIns="0" rIns="0" tIns="0" bIns="0">
            <a:spAutoFit/>
          </a:bodyPr>
          <a:lstStyle/>
          <a:p>
            <a:pPr algn="l"/>
            <a:r>
              <a:rPr sz="1900" b="1">
                <a:solidFill>
                  <a:srgbClr val="8A5A0F"/>
                </a:solidFill>
                <a:latin typeface="Arial"/>
              </a:rPr>
              <a:t>13 triệu đ/tháng</a:t>
            </a:r>
          </a:p>
        </p:txBody>
      </p:sp>
      <p:sp>
        <p:nvSpPr>
          <p:cNvPr id="12" name="TextBox 11"/>
          <p:cNvSpPr txBox="1"/>
          <p:nvPr/>
        </p:nvSpPr>
        <p:spPr>
          <a:xfrm>
            <a:off x="6489700" y="2527300"/>
            <a:ext cx="4762500" cy="1066800"/>
          </a:xfrm>
          <a:prstGeom prst="rect">
            <a:avLst/>
          </a:prstGeom>
          <a:noFill/>
        </p:spPr>
        <p:txBody>
          <a:bodyPr wrap="square" lIns="0" rIns="0" tIns="0" bIns="0">
            <a:spAutoFit/>
          </a:bodyPr>
          <a:lstStyle/>
          <a:p>
            <a:pPr algn="l"/>
            <a:r>
              <a:rPr sz="1150" b="0">
                <a:solidFill>
                  <a:srgbClr val="8A5A0F"/>
                </a:solidFill>
                <a:latin typeface="Arial"/>
              </a:rPr>
              <a:t>Mỗi lập trình viên một tài khoản Claude Code hỗ trợ viết mã, tra tài liệu, tìm lỗi.
Cả 5 người trong đội.
Chỉ trả khi còn phát triển — xong thì dừng.</a:t>
            </a:r>
          </a:p>
        </p:txBody>
      </p:sp>
      <p:sp>
        <p:nvSpPr>
          <p:cNvPr id="13" name="Rounded Rectangle 12"/>
          <p:cNvSpPr/>
          <p:nvPr/>
        </p:nvSpPr>
        <p:spPr>
          <a:xfrm>
            <a:off x="685800" y="3911600"/>
            <a:ext cx="10820400" cy="508000"/>
          </a:xfrm>
          <a:prstGeom prst="round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39800" y="4038600"/>
            <a:ext cx="10274300" cy="279400"/>
          </a:xfrm>
          <a:prstGeom prst="rect">
            <a:avLst/>
          </a:prstGeom>
          <a:noFill/>
        </p:spPr>
        <p:txBody>
          <a:bodyPr wrap="square" lIns="0" rIns="0" tIns="0" bIns="0">
            <a:spAutoFit/>
          </a:bodyPr>
          <a:lstStyle/>
          <a:p>
            <a:pPr algn="l"/>
            <a:r>
              <a:rPr sz="1300" b="1">
                <a:solidFill>
                  <a:srgbClr val="1B3A5C"/>
                </a:solidFill>
                <a:latin typeface="Arial"/>
              </a:rPr>
              <a:t>Không phải trả hai lần cho một thứ: </a:t>
            </a:r>
            <a:r>
              <a:rPr sz="1300" b="0">
                <a:solidFill>
                  <a:srgbClr val="53606D"/>
                </a:solidFill>
                <a:latin typeface="Arial"/>
              </a:rPr>
              <a:t>khoản (A) là tiền điện chạy nhà máy, khoản (B) là tiền mua máy khoan cho thợ.</a:t>
            </a:r>
          </a:p>
        </p:txBody>
      </p:sp>
      <p:sp>
        <p:nvSpPr>
          <p:cNvPr id="15" name="Rounded Rectangle 14"/>
          <p:cNvSpPr/>
          <p:nvPr/>
        </p:nvSpPr>
        <p:spPr>
          <a:xfrm>
            <a:off x="685800" y="4597400"/>
            <a:ext cx="3479800" cy="1117600"/>
          </a:xfrm>
          <a:prstGeom prst="round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4724400"/>
            <a:ext cx="3479800" cy="254000"/>
          </a:xfrm>
          <a:prstGeom prst="rect">
            <a:avLst/>
          </a:prstGeom>
          <a:noFill/>
        </p:spPr>
        <p:txBody>
          <a:bodyPr wrap="square" lIns="0" rIns="0" tIns="0" bIns="0">
            <a:spAutoFit/>
          </a:bodyPr>
          <a:lstStyle/>
          <a:p>
            <a:pPr algn="ctr"/>
            <a:r>
              <a:rPr sz="1100" b="1">
                <a:solidFill>
                  <a:srgbClr val="53606D"/>
                </a:solidFill>
                <a:latin typeface="Arial"/>
              </a:rPr>
              <a:t>MỖI NGƯỜI / THÁNG</a:t>
            </a:r>
          </a:p>
        </p:txBody>
      </p:sp>
      <p:sp>
        <p:nvSpPr>
          <p:cNvPr id="17" name="TextBox 16"/>
          <p:cNvSpPr txBox="1"/>
          <p:nvPr/>
        </p:nvSpPr>
        <p:spPr>
          <a:xfrm>
            <a:off x="685800" y="5003800"/>
            <a:ext cx="3479800" cy="330200"/>
          </a:xfrm>
          <a:prstGeom prst="rect">
            <a:avLst/>
          </a:prstGeom>
          <a:noFill/>
        </p:spPr>
        <p:txBody>
          <a:bodyPr wrap="square" lIns="0" rIns="0" tIns="0" bIns="0">
            <a:spAutoFit/>
          </a:bodyPr>
          <a:lstStyle/>
          <a:p>
            <a:pPr algn="ctr"/>
            <a:r>
              <a:rPr sz="2000" b="1">
                <a:solidFill>
                  <a:srgbClr val="2E6DA4"/>
                </a:solidFill>
                <a:latin typeface="Arial"/>
              </a:rPr>
              <a:t>100 USD</a:t>
            </a:r>
          </a:p>
        </p:txBody>
      </p:sp>
      <p:sp>
        <p:nvSpPr>
          <p:cNvPr id="18" name="TextBox 17"/>
          <p:cNvSpPr txBox="1"/>
          <p:nvPr/>
        </p:nvSpPr>
        <p:spPr>
          <a:xfrm>
            <a:off x="685800" y="5372100"/>
            <a:ext cx="3479800" cy="254000"/>
          </a:xfrm>
          <a:prstGeom prst="rect">
            <a:avLst/>
          </a:prstGeom>
          <a:noFill/>
        </p:spPr>
        <p:txBody>
          <a:bodyPr wrap="square" lIns="0" rIns="0" tIns="0" bIns="0">
            <a:spAutoFit/>
          </a:bodyPr>
          <a:lstStyle/>
          <a:p>
            <a:pPr algn="ctr"/>
            <a:r>
              <a:rPr sz="1050" b="0">
                <a:solidFill>
                  <a:srgbClr val="53606D"/>
                </a:solidFill>
                <a:latin typeface="Arial"/>
              </a:rPr>
              <a:t>≈ 2,6 triệu đ — gói Max 5x</a:t>
            </a:r>
          </a:p>
        </p:txBody>
      </p:sp>
      <p:sp>
        <p:nvSpPr>
          <p:cNvPr id="19" name="Rounded Rectangle 18"/>
          <p:cNvSpPr/>
          <p:nvPr/>
        </p:nvSpPr>
        <p:spPr>
          <a:xfrm>
            <a:off x="4356100" y="4597400"/>
            <a:ext cx="3479800" cy="1117600"/>
          </a:xfrm>
          <a:prstGeom prst="round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356100" y="4724400"/>
            <a:ext cx="3479800" cy="254000"/>
          </a:xfrm>
          <a:prstGeom prst="rect">
            <a:avLst/>
          </a:prstGeom>
          <a:noFill/>
        </p:spPr>
        <p:txBody>
          <a:bodyPr wrap="square" lIns="0" rIns="0" tIns="0" bIns="0">
            <a:spAutoFit/>
          </a:bodyPr>
          <a:lstStyle/>
          <a:p>
            <a:pPr algn="ctr"/>
            <a:r>
              <a:rPr sz="1100" b="1">
                <a:solidFill>
                  <a:srgbClr val="53606D"/>
                </a:solidFill>
                <a:latin typeface="Arial"/>
              </a:rPr>
              <a:t>CẢ ĐỘI 5 NGƯỜI</a:t>
            </a:r>
          </a:p>
        </p:txBody>
      </p:sp>
      <p:sp>
        <p:nvSpPr>
          <p:cNvPr id="21" name="TextBox 20"/>
          <p:cNvSpPr txBox="1"/>
          <p:nvPr/>
        </p:nvSpPr>
        <p:spPr>
          <a:xfrm>
            <a:off x="4356100" y="5003800"/>
            <a:ext cx="3479800" cy="330200"/>
          </a:xfrm>
          <a:prstGeom prst="rect">
            <a:avLst/>
          </a:prstGeom>
          <a:noFill/>
        </p:spPr>
        <p:txBody>
          <a:bodyPr wrap="square" lIns="0" rIns="0" tIns="0" bIns="0">
            <a:spAutoFit/>
          </a:bodyPr>
          <a:lstStyle/>
          <a:p>
            <a:pPr algn="ctr"/>
            <a:r>
              <a:rPr sz="2000" b="1">
                <a:solidFill>
                  <a:srgbClr val="2E6DA4"/>
                </a:solidFill>
                <a:latin typeface="Arial"/>
              </a:rPr>
              <a:t>500 USD</a:t>
            </a:r>
          </a:p>
        </p:txBody>
      </p:sp>
      <p:sp>
        <p:nvSpPr>
          <p:cNvPr id="22" name="TextBox 21"/>
          <p:cNvSpPr txBox="1"/>
          <p:nvPr/>
        </p:nvSpPr>
        <p:spPr>
          <a:xfrm>
            <a:off x="4356100" y="5372100"/>
            <a:ext cx="3479800" cy="254000"/>
          </a:xfrm>
          <a:prstGeom prst="rect">
            <a:avLst/>
          </a:prstGeom>
          <a:noFill/>
        </p:spPr>
        <p:txBody>
          <a:bodyPr wrap="square" lIns="0" rIns="0" tIns="0" bIns="0">
            <a:spAutoFit/>
          </a:bodyPr>
          <a:lstStyle/>
          <a:p>
            <a:pPr algn="ctr"/>
            <a:r>
              <a:rPr sz="1050" b="0">
                <a:solidFill>
                  <a:srgbClr val="53606D"/>
                </a:solidFill>
                <a:latin typeface="Arial"/>
              </a:rPr>
              <a:t>≈ 13 triệu đ / tháng</a:t>
            </a:r>
          </a:p>
        </p:txBody>
      </p:sp>
      <p:sp>
        <p:nvSpPr>
          <p:cNvPr id="23" name="Rounded Rectangle 22"/>
          <p:cNvSpPr/>
          <p:nvPr/>
        </p:nvSpPr>
        <p:spPr>
          <a:xfrm>
            <a:off x="8026400" y="4597400"/>
            <a:ext cx="3479800" cy="1117600"/>
          </a:xfrm>
          <a:prstGeom prst="roundRect">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026400" y="4724400"/>
            <a:ext cx="3479800" cy="254000"/>
          </a:xfrm>
          <a:prstGeom prst="rect">
            <a:avLst/>
          </a:prstGeom>
          <a:noFill/>
        </p:spPr>
        <p:txBody>
          <a:bodyPr wrap="square" lIns="0" rIns="0" tIns="0" bIns="0">
            <a:spAutoFit/>
          </a:bodyPr>
          <a:lstStyle/>
          <a:p>
            <a:pPr algn="ctr"/>
            <a:r>
              <a:rPr sz="1100" b="1">
                <a:solidFill>
                  <a:srgbClr val="53606D"/>
                </a:solidFill>
                <a:latin typeface="Arial"/>
              </a:rPr>
              <a:t>SÁU THÁNG LÀM MVP</a:t>
            </a:r>
          </a:p>
        </p:txBody>
      </p:sp>
      <p:sp>
        <p:nvSpPr>
          <p:cNvPr id="25" name="TextBox 24"/>
          <p:cNvSpPr txBox="1"/>
          <p:nvPr/>
        </p:nvSpPr>
        <p:spPr>
          <a:xfrm>
            <a:off x="8026400" y="5003800"/>
            <a:ext cx="3479800" cy="330200"/>
          </a:xfrm>
          <a:prstGeom prst="rect">
            <a:avLst/>
          </a:prstGeom>
          <a:noFill/>
        </p:spPr>
        <p:txBody>
          <a:bodyPr wrap="square" lIns="0" rIns="0" tIns="0" bIns="0">
            <a:spAutoFit/>
          </a:bodyPr>
          <a:lstStyle/>
          <a:p>
            <a:pPr algn="ctr"/>
            <a:r>
              <a:rPr sz="2000" b="1">
                <a:solidFill>
                  <a:srgbClr val="2E6DA4"/>
                </a:solidFill>
                <a:latin typeface="Arial"/>
              </a:rPr>
              <a:t>3.000 USD</a:t>
            </a:r>
          </a:p>
        </p:txBody>
      </p:sp>
      <p:sp>
        <p:nvSpPr>
          <p:cNvPr id="26" name="TextBox 25"/>
          <p:cNvSpPr txBox="1"/>
          <p:nvPr/>
        </p:nvSpPr>
        <p:spPr>
          <a:xfrm>
            <a:off x="8026400" y="5372100"/>
            <a:ext cx="3479800" cy="254000"/>
          </a:xfrm>
          <a:prstGeom prst="rect">
            <a:avLst/>
          </a:prstGeom>
          <a:noFill/>
        </p:spPr>
        <p:txBody>
          <a:bodyPr wrap="square" lIns="0" rIns="0" tIns="0" bIns="0">
            <a:spAutoFit/>
          </a:bodyPr>
          <a:lstStyle/>
          <a:p>
            <a:pPr algn="ctr"/>
            <a:r>
              <a:rPr sz="1050" b="0">
                <a:solidFill>
                  <a:srgbClr val="53606D"/>
                </a:solidFill>
                <a:latin typeface="Arial"/>
              </a:rPr>
              <a:t>≈ 78 triệu đ</a:t>
            </a:r>
          </a:p>
        </p:txBody>
      </p:sp>
      <p:sp>
        <p:nvSpPr>
          <p:cNvPr id="27" name="Rounded Rectangle 26"/>
          <p:cNvSpPr/>
          <p:nvPr/>
        </p:nvSpPr>
        <p:spPr>
          <a:xfrm>
            <a:off x="685800" y="5867400"/>
            <a:ext cx="10820400" cy="508000"/>
          </a:xfrm>
          <a:prstGeom prst="roundRect">
            <a:avLst/>
          </a:prstGeom>
          <a:solidFill>
            <a:srgbClr val="FDF3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39800" y="5994400"/>
            <a:ext cx="10274300" cy="279400"/>
          </a:xfrm>
          <a:prstGeom prst="rect">
            <a:avLst/>
          </a:prstGeom>
          <a:noFill/>
        </p:spPr>
        <p:txBody>
          <a:bodyPr wrap="square" lIns="0" rIns="0" tIns="0" bIns="0">
            <a:spAutoFit/>
          </a:bodyPr>
          <a:lstStyle/>
          <a:p>
            <a:pPr algn="l"/>
            <a:r>
              <a:rPr sz="1300" b="1">
                <a:solidFill>
                  <a:srgbClr val="8A5A0F"/>
                </a:solidFill>
                <a:latin typeface="Arial"/>
              </a:rPr>
              <a:t>Khuyến nghị: </a:t>
            </a:r>
            <a:r>
              <a:rPr sz="1300" b="0">
                <a:solidFill>
                  <a:srgbClr val="8A5A0F"/>
                </a:solidFill>
                <a:latin typeface="Arial"/>
              </a:rPr>
              <a:t>cấp đều 5 tài khoản cùng loại — không chia gói cao–thấp, để không ai bị ngắt giữa việc.</a:t>
            </a:r>
          </a:p>
        </p:txBody>
      </p:sp>
      <p:sp>
        <p:nvSpPr>
          <p:cNvPr id="29" name="TextBox 28"/>
          <p:cNvSpPr txBox="1"/>
          <p:nvPr/>
        </p:nvSpPr>
        <p:spPr>
          <a:xfrm>
            <a:off x="685800" y="6451600"/>
            <a:ext cx="10820400" cy="330200"/>
          </a:xfrm>
          <a:prstGeom prst="rect">
            <a:avLst/>
          </a:prstGeom>
          <a:noFill/>
        </p:spPr>
        <p:txBody>
          <a:bodyPr wrap="square" lIns="0" rIns="0" tIns="0" bIns="0">
            <a:spAutoFit/>
          </a:bodyPr>
          <a:lstStyle/>
          <a:p>
            <a:pPr algn="l"/>
            <a:r>
              <a:rPr sz="1100" b="0">
                <a:solidFill>
                  <a:srgbClr val="53606D"/>
                </a:solidFill>
                <a:latin typeface="Arial"/>
              </a:rPr>
              <a:t>Gói Max 5x trả theo từng tháng, dừng lúc nào cũng được — không phải cam kết dài hạn. Giá niêm yết tại thời điểm viết.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NẾU CHỈ NHỚ MỘT TRANG</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Tóm tắt trong một phút</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5204307" cy="178308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886968" y="1819656"/>
            <a:ext cx="4801971" cy="365760"/>
          </a:xfrm>
          <a:prstGeom prst="rect">
            <a:avLst/>
          </a:prstGeom>
          <a:noFill/>
        </p:spPr>
        <p:txBody>
          <a:bodyPr wrap="square" anchor="t" lIns="0" rIns="0" tIns="0" bIns="0">
            <a:spAutoFit/>
          </a:bodyPr>
          <a:lstStyle/>
          <a:p>
            <a:pPr algn="l">
              <a:lnSpc>
                <a:spcPct val="100000"/>
              </a:lnSpc>
              <a:spcAft>
                <a:spcPts val="600"/>
              </a:spcAft>
            </a:pPr>
            <a:r>
              <a:rPr sz="2000" b="0" i="0">
                <a:solidFill>
                  <a:srgbClr val="1B3A5C"/>
                </a:solidFill>
                <a:latin typeface="Arial"/>
              </a:rPr>
              <a:t>①</a:t>
            </a:r>
          </a:p>
        </p:txBody>
      </p:sp>
      <p:sp>
        <p:nvSpPr>
          <p:cNvPr id="7" name="TextBox 6"/>
          <p:cNvSpPr txBox="1"/>
          <p:nvPr/>
        </p:nvSpPr>
        <p:spPr>
          <a:xfrm>
            <a:off x="886968" y="2231136"/>
            <a:ext cx="4801971"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Cơ hội đang mở</a:t>
            </a:r>
          </a:p>
        </p:txBody>
      </p:sp>
      <p:sp>
        <p:nvSpPr>
          <p:cNvPr id="8" name="TextBox 7"/>
          <p:cNvSpPr txBox="1"/>
          <p:nvPr/>
        </p:nvSpPr>
        <p:spPr>
          <a:xfrm>
            <a:off x="886968" y="2615184"/>
            <a:ext cx="4801971" cy="713232"/>
          </a:xfrm>
          <a:prstGeom prst="rect">
            <a:avLst/>
          </a:prstGeom>
          <a:noFill/>
        </p:spPr>
        <p:txBody>
          <a:bodyPr wrap="square" anchor="t" lIns="0" rIns="0" tIns="0" bIns="0">
            <a:spAutoFit/>
          </a:bodyPr>
          <a:lstStyle/>
          <a:p>
            <a:pPr algn="l">
              <a:lnSpc>
                <a:spcPct val="115000"/>
              </a:lnSpc>
              <a:spcAft>
                <a:spcPts val="600"/>
              </a:spcAft>
            </a:pPr>
            <a:r>
              <a:rPr sz="1350" b="0" i="0">
                <a:solidFill>
                  <a:srgbClr val="53606D"/>
                </a:solidFill>
                <a:latin typeface="Arial"/>
              </a:rPr>
              <a:t>Phần mềm các trường đang dùng ra đời cách đây 15–20 năm: đủ chức năng nhưng nặng nề, khó dùng, không có trợ lý thông minh.</a:t>
            </a:r>
          </a:p>
        </p:txBody>
      </p:sp>
      <p:sp>
        <p:nvSpPr>
          <p:cNvPr id="9" name="Rounded Rectangle 8"/>
          <p:cNvSpPr/>
          <p:nvPr/>
        </p:nvSpPr>
        <p:spPr>
          <a:xfrm>
            <a:off x="6301587" y="1618488"/>
            <a:ext cx="5204307" cy="178308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0" name="TextBox 9"/>
          <p:cNvSpPr txBox="1"/>
          <p:nvPr/>
        </p:nvSpPr>
        <p:spPr>
          <a:xfrm>
            <a:off x="6502755" y="1819656"/>
            <a:ext cx="4801971" cy="365760"/>
          </a:xfrm>
          <a:prstGeom prst="rect">
            <a:avLst/>
          </a:prstGeom>
          <a:noFill/>
        </p:spPr>
        <p:txBody>
          <a:bodyPr wrap="square" anchor="t" lIns="0" rIns="0" tIns="0" bIns="0">
            <a:spAutoFit/>
          </a:bodyPr>
          <a:lstStyle/>
          <a:p>
            <a:pPr algn="l">
              <a:lnSpc>
                <a:spcPct val="100000"/>
              </a:lnSpc>
              <a:spcAft>
                <a:spcPts val="600"/>
              </a:spcAft>
            </a:pPr>
            <a:r>
              <a:rPr sz="2000" b="0" i="0">
                <a:solidFill>
                  <a:srgbClr val="1B3A5C"/>
                </a:solidFill>
                <a:latin typeface="Arial"/>
              </a:rPr>
              <a:t>②</a:t>
            </a:r>
          </a:p>
        </p:txBody>
      </p:sp>
      <p:sp>
        <p:nvSpPr>
          <p:cNvPr id="11" name="TextBox 10"/>
          <p:cNvSpPr txBox="1"/>
          <p:nvPr/>
        </p:nvSpPr>
        <p:spPr>
          <a:xfrm>
            <a:off x="6502755" y="2231136"/>
            <a:ext cx="4801971"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Cách chúng ta thắng</a:t>
            </a:r>
          </a:p>
        </p:txBody>
      </p:sp>
      <p:sp>
        <p:nvSpPr>
          <p:cNvPr id="12" name="TextBox 11"/>
          <p:cNvSpPr txBox="1"/>
          <p:nvPr/>
        </p:nvSpPr>
        <p:spPr>
          <a:xfrm>
            <a:off x="6502755" y="2615184"/>
            <a:ext cx="4801971" cy="713232"/>
          </a:xfrm>
          <a:prstGeom prst="rect">
            <a:avLst/>
          </a:prstGeom>
          <a:noFill/>
        </p:spPr>
        <p:txBody>
          <a:bodyPr wrap="square" anchor="t" lIns="0" rIns="0" tIns="0" bIns="0">
            <a:spAutoFit/>
          </a:bodyPr>
          <a:lstStyle/>
          <a:p>
            <a:pPr algn="l">
              <a:lnSpc>
                <a:spcPct val="115000"/>
              </a:lnSpc>
              <a:spcAft>
                <a:spcPts val="600"/>
              </a:spcAft>
            </a:pPr>
            <a:r>
              <a:rPr sz="1350" b="0" i="0">
                <a:solidFill>
                  <a:srgbClr val="53606D"/>
                </a:solidFill>
                <a:latin typeface="Arial"/>
              </a:rPr>
              <a:t>Không đua số lượng tính năng (đối thủ đã đủ). Thắng bằng 3 điểm họ yếu: giao diện dễ dùng, trợ lý AI làm việc thật, kết nối mở với HEMIS.</a:t>
            </a:r>
          </a:p>
        </p:txBody>
      </p:sp>
      <p:sp>
        <p:nvSpPr>
          <p:cNvPr id="13" name="Rounded Rectangle 12"/>
          <p:cNvSpPr/>
          <p:nvPr/>
        </p:nvSpPr>
        <p:spPr>
          <a:xfrm>
            <a:off x="685800" y="3630168"/>
            <a:ext cx="5204307" cy="178308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886968" y="3831335"/>
            <a:ext cx="4801971" cy="365760"/>
          </a:xfrm>
          <a:prstGeom prst="rect">
            <a:avLst/>
          </a:prstGeom>
          <a:noFill/>
        </p:spPr>
        <p:txBody>
          <a:bodyPr wrap="square" anchor="t" lIns="0" rIns="0" tIns="0" bIns="0">
            <a:spAutoFit/>
          </a:bodyPr>
          <a:lstStyle/>
          <a:p>
            <a:pPr algn="l">
              <a:lnSpc>
                <a:spcPct val="100000"/>
              </a:lnSpc>
              <a:spcAft>
                <a:spcPts val="600"/>
              </a:spcAft>
            </a:pPr>
            <a:r>
              <a:rPr sz="2000" b="0" i="0">
                <a:solidFill>
                  <a:srgbClr val="1B3A5C"/>
                </a:solidFill>
                <a:latin typeface="Arial"/>
              </a:rPr>
              <a:t>③</a:t>
            </a:r>
          </a:p>
        </p:txBody>
      </p:sp>
      <p:sp>
        <p:nvSpPr>
          <p:cNvPr id="15" name="TextBox 14"/>
          <p:cNvSpPr txBox="1"/>
          <p:nvPr/>
        </p:nvSpPr>
        <p:spPr>
          <a:xfrm>
            <a:off x="886968" y="4242816"/>
            <a:ext cx="4801971"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Cách làm giảm rủi ro</a:t>
            </a:r>
          </a:p>
        </p:txBody>
      </p:sp>
      <p:sp>
        <p:nvSpPr>
          <p:cNvPr id="16" name="TextBox 15"/>
          <p:cNvSpPr txBox="1"/>
          <p:nvPr/>
        </p:nvSpPr>
        <p:spPr>
          <a:xfrm>
            <a:off x="886968" y="4626864"/>
            <a:ext cx="4801971" cy="713232"/>
          </a:xfrm>
          <a:prstGeom prst="rect">
            <a:avLst/>
          </a:prstGeom>
          <a:noFill/>
        </p:spPr>
        <p:txBody>
          <a:bodyPr wrap="square" anchor="t" lIns="0" rIns="0" tIns="0" bIns="0">
            <a:spAutoFit/>
          </a:bodyPr>
          <a:lstStyle/>
          <a:p>
            <a:pPr algn="l">
              <a:lnSpc>
                <a:spcPct val="115000"/>
              </a:lnSpc>
              <a:spcAft>
                <a:spcPts val="600"/>
              </a:spcAft>
            </a:pPr>
            <a:r>
              <a:rPr sz="1350" b="0" i="0">
                <a:solidFill>
                  <a:srgbClr val="53606D"/>
                </a:solidFill>
                <a:latin typeface="Arial"/>
              </a:rPr>
              <a:t>Không làm trọn bộ ngay. Làm một mũi nhọn nhỏ thật tốt (Công việc + AI) trong 4–6 tháng, dùng thử tại chính Intracom, rồi mở rộng dần.</a:t>
            </a:r>
          </a:p>
        </p:txBody>
      </p:sp>
      <p:sp>
        <p:nvSpPr>
          <p:cNvPr id="17" name="Rounded Rectangle 16"/>
          <p:cNvSpPr/>
          <p:nvPr/>
        </p:nvSpPr>
        <p:spPr>
          <a:xfrm>
            <a:off x="6301587" y="3630168"/>
            <a:ext cx="5204307" cy="178308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6502755" y="3831335"/>
            <a:ext cx="4801971" cy="365760"/>
          </a:xfrm>
          <a:prstGeom prst="rect">
            <a:avLst/>
          </a:prstGeom>
          <a:noFill/>
        </p:spPr>
        <p:txBody>
          <a:bodyPr wrap="square" anchor="t" lIns="0" rIns="0" tIns="0" bIns="0">
            <a:spAutoFit/>
          </a:bodyPr>
          <a:lstStyle/>
          <a:p>
            <a:pPr algn="l">
              <a:lnSpc>
                <a:spcPct val="100000"/>
              </a:lnSpc>
              <a:spcAft>
                <a:spcPts val="600"/>
              </a:spcAft>
            </a:pPr>
            <a:r>
              <a:rPr sz="2000" b="0" i="0">
                <a:solidFill>
                  <a:srgbClr val="1B3A5C"/>
                </a:solidFill>
                <a:latin typeface="Arial"/>
              </a:rPr>
              <a:t>④</a:t>
            </a:r>
          </a:p>
        </p:txBody>
      </p:sp>
      <p:sp>
        <p:nvSpPr>
          <p:cNvPr id="19" name="TextBox 18"/>
          <p:cNvSpPr txBox="1"/>
          <p:nvPr/>
        </p:nvSpPr>
        <p:spPr>
          <a:xfrm>
            <a:off x="6502755" y="4242816"/>
            <a:ext cx="4801971" cy="365760"/>
          </a:xfrm>
          <a:prstGeom prst="rect">
            <a:avLst/>
          </a:prstGeom>
          <a:noFill/>
        </p:spPr>
        <p:txBody>
          <a:bodyPr wrap="square" anchor="t" lIns="0" rIns="0" tIns="0" bIns="0">
            <a:spAutoFit/>
          </a:bodyPr>
          <a:lstStyle/>
          <a:p>
            <a:pPr algn="l">
              <a:lnSpc>
                <a:spcPct val="100000"/>
              </a:lnSpc>
              <a:spcAft>
                <a:spcPts val="600"/>
              </a:spcAft>
            </a:pPr>
            <a:r>
              <a:rPr sz="1700" b="1" i="0">
                <a:solidFill>
                  <a:srgbClr val="1B3A5C"/>
                </a:solidFill>
                <a:latin typeface="Arial"/>
              </a:rPr>
              <a:t>Nguồn lực cần</a:t>
            </a:r>
          </a:p>
        </p:txBody>
      </p:sp>
      <p:sp>
        <p:nvSpPr>
          <p:cNvPr id="20" name="TextBox 19"/>
          <p:cNvSpPr txBox="1"/>
          <p:nvPr/>
        </p:nvSpPr>
        <p:spPr>
          <a:xfrm>
            <a:off x="6502755" y="4626864"/>
            <a:ext cx="4801971" cy="713232"/>
          </a:xfrm>
          <a:prstGeom prst="rect">
            <a:avLst/>
          </a:prstGeom>
          <a:noFill/>
        </p:spPr>
        <p:txBody>
          <a:bodyPr wrap="square" anchor="t" lIns="0" rIns="0" tIns="0" bIns="0">
            <a:spAutoFit/>
          </a:bodyPr>
          <a:lstStyle/>
          <a:p>
            <a:pPr algn="l">
              <a:lnSpc>
                <a:spcPct val="115000"/>
              </a:lnSpc>
              <a:spcAft>
                <a:spcPts val="600"/>
              </a:spcAft>
            </a:pPr>
            <a:r>
              <a:rPr sz="1350" b="0" i="0">
                <a:solidFill>
                  <a:srgbClr val="53606D"/>
                </a:solidFill>
                <a:latin typeface="Arial"/>
              </a:rPr>
              <a:t>Giai đoạn đầu chỉ 4–5 người. Thuê máy chủ và thuê “bộ não” AI có sẵn — không tự xây từ đầu, không đầu tư lớn ngay.</a:t>
            </a:r>
          </a:p>
        </p:txBody>
      </p:sp>
      <p:sp>
        <p:nvSpPr>
          <p:cNvPr id="21" name="Rounded Rectangle 20"/>
          <p:cNvSpPr/>
          <p:nvPr/>
        </p:nvSpPr>
        <p:spPr>
          <a:xfrm>
            <a:off x="685800" y="5687568"/>
            <a:ext cx="10820095" cy="82296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2" name="TextBox 21"/>
          <p:cNvSpPr txBox="1"/>
          <p:nvPr/>
        </p:nvSpPr>
        <p:spPr>
          <a:xfrm>
            <a:off x="960120" y="5916168"/>
            <a:ext cx="10271455" cy="457200"/>
          </a:xfrm>
          <a:prstGeom prst="rect">
            <a:avLst/>
          </a:prstGeom>
          <a:noFill/>
        </p:spPr>
        <p:txBody>
          <a:bodyPr wrap="square" anchor="t" lIns="0" rIns="0" tIns="0" bIns="0">
            <a:spAutoFit/>
          </a:bodyPr>
          <a:lstStyle/>
          <a:p>
            <a:pPr algn="l">
              <a:lnSpc>
                <a:spcPct val="100000"/>
              </a:lnSpc>
              <a:spcAft>
                <a:spcPts val="600"/>
              </a:spcAft>
            </a:pPr>
            <a:r>
              <a:rPr sz="1650" b="1" i="0">
                <a:solidFill>
                  <a:srgbClr val="FFFFFF"/>
                </a:solidFill>
                <a:latin typeface="Arial"/>
              </a:rPr>
              <a:t>Đề nghị:  phê duyệt giai đoạn đầu — 4–5 người, 4–6 tháng, ra bản demo mũi nhọn để dùng thử tại Intracom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BỐI CẢNH &amp; CƠ HỘI</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Vì sao nên làm — và nên làm lúc này</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5204307" cy="25146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41832" y="1819656"/>
            <a:ext cx="914400" cy="365760"/>
          </a:xfrm>
          <a:prstGeom prst="rect">
            <a:avLst/>
          </a:prstGeom>
          <a:noFill/>
        </p:spPr>
        <p:txBody>
          <a:bodyPr wrap="square" anchor="t" lIns="0" rIns="0" tIns="0" bIns="0">
            <a:spAutoFit/>
          </a:bodyPr>
          <a:lstStyle/>
          <a:p>
            <a:pPr algn="l">
              <a:lnSpc>
                <a:spcPct val="100000"/>
              </a:lnSpc>
              <a:spcAft>
                <a:spcPts val="600"/>
              </a:spcAft>
            </a:pPr>
            <a:r>
              <a:rPr sz="2200" b="0" i="0">
                <a:solidFill>
                  <a:srgbClr val="1B3A5C"/>
                </a:solidFill>
                <a:latin typeface="Arial"/>
              </a:rPr>
              <a:t>📋</a:t>
            </a:r>
          </a:p>
        </p:txBody>
      </p:sp>
      <p:sp>
        <p:nvSpPr>
          <p:cNvPr id="7" name="TextBox 6"/>
          <p:cNvSpPr txBox="1"/>
          <p:nvPr/>
        </p:nvSpPr>
        <p:spPr>
          <a:xfrm>
            <a:off x="941832" y="2276856"/>
            <a:ext cx="4692243" cy="365760"/>
          </a:xfrm>
          <a:prstGeom prst="rect">
            <a:avLst/>
          </a:prstGeom>
          <a:noFill/>
        </p:spPr>
        <p:txBody>
          <a:bodyPr wrap="square" anchor="t" lIns="0" rIns="0" tIns="0" bIns="0">
            <a:spAutoFit/>
          </a:bodyPr>
          <a:lstStyle/>
          <a:p>
            <a:pPr algn="l">
              <a:lnSpc>
                <a:spcPct val="100000"/>
              </a:lnSpc>
              <a:spcAft>
                <a:spcPts val="600"/>
              </a:spcAft>
            </a:pPr>
            <a:r>
              <a:rPr sz="1900" b="1" i="0">
                <a:solidFill>
                  <a:srgbClr val="1B3A5C"/>
                </a:solidFill>
                <a:latin typeface="Arial"/>
              </a:rPr>
              <a:t>Quy định bắt buộc từ Bộ</a:t>
            </a:r>
          </a:p>
        </p:txBody>
      </p:sp>
      <p:sp>
        <p:nvSpPr>
          <p:cNvPr id="8" name="TextBox 7"/>
          <p:cNvSpPr txBox="1"/>
          <p:nvPr/>
        </p:nvSpPr>
        <p:spPr>
          <a:xfrm>
            <a:off x="941832" y="2715768"/>
            <a:ext cx="4692243" cy="731520"/>
          </a:xfrm>
          <a:prstGeom prst="rect">
            <a:avLst/>
          </a:prstGeom>
          <a:noFill/>
        </p:spPr>
        <p:txBody>
          <a:bodyPr wrap="square" anchor="t" lIns="0" rIns="0" tIns="0" bIns="0">
            <a:spAutoFit/>
          </a:bodyPr>
          <a:lstStyle/>
          <a:p>
            <a:pPr algn="l">
              <a:lnSpc>
                <a:spcPct val="120000"/>
              </a:lnSpc>
              <a:spcAft>
                <a:spcPts val="600"/>
              </a:spcAft>
            </a:pPr>
            <a:r>
              <a:rPr sz="1400" b="0" i="0">
                <a:solidFill>
                  <a:srgbClr val="53606D"/>
                </a:solidFill>
                <a:latin typeface="Arial"/>
              </a:rPr>
              <a:t>Từ năm 2024, mọi trường bắt buộc phải gửi dữ liệu lên kho dữ liệu chung của Bộ Giáo dục (gọi tắt là HEMIS).</a:t>
            </a:r>
          </a:p>
        </p:txBody>
      </p:sp>
      <p:sp>
        <p:nvSpPr>
          <p:cNvPr id="9" name="TextBox 8"/>
          <p:cNvSpPr txBox="1"/>
          <p:nvPr/>
        </p:nvSpPr>
        <p:spPr>
          <a:xfrm>
            <a:off x="941832" y="3374136"/>
            <a:ext cx="4692243" cy="640080"/>
          </a:xfrm>
          <a:prstGeom prst="rect">
            <a:avLst/>
          </a:prstGeom>
          <a:noFill/>
        </p:spPr>
        <p:txBody>
          <a:bodyPr wrap="square" anchor="t" lIns="0" rIns="0" tIns="0" bIns="0">
            <a:spAutoFit/>
          </a:bodyPr>
          <a:lstStyle/>
          <a:p>
            <a:pPr algn="l">
              <a:lnSpc>
                <a:spcPct val="120000"/>
              </a:lnSpc>
              <a:spcAft>
                <a:spcPts val="600"/>
              </a:spcAft>
            </a:pPr>
            <a:r>
              <a:rPr sz="1400" b="1" i="0">
                <a:solidFill>
                  <a:srgbClr val="2E6DA4"/>
                </a:solidFill>
                <a:latin typeface="Arial"/>
              </a:rPr>
              <a:t>→  Trường nào cũng buộc phải có phần mềm kết nối được. Đây là lý do khiến trường phải mua phần mềm mới.</a:t>
            </a:r>
          </a:p>
        </p:txBody>
      </p:sp>
      <p:sp>
        <p:nvSpPr>
          <p:cNvPr id="10" name="Rounded Rectangle 9"/>
          <p:cNvSpPr/>
          <p:nvPr/>
        </p:nvSpPr>
        <p:spPr>
          <a:xfrm>
            <a:off x="6301587" y="1618488"/>
            <a:ext cx="5204307" cy="25146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6557619" y="1819656"/>
            <a:ext cx="914400" cy="365760"/>
          </a:xfrm>
          <a:prstGeom prst="rect">
            <a:avLst/>
          </a:prstGeom>
          <a:noFill/>
        </p:spPr>
        <p:txBody>
          <a:bodyPr wrap="square" anchor="t" lIns="0" rIns="0" tIns="0" bIns="0">
            <a:spAutoFit/>
          </a:bodyPr>
          <a:lstStyle/>
          <a:p>
            <a:pPr algn="l">
              <a:lnSpc>
                <a:spcPct val="100000"/>
              </a:lnSpc>
              <a:spcAft>
                <a:spcPts val="600"/>
              </a:spcAft>
            </a:pPr>
            <a:r>
              <a:rPr sz="2200" b="0" i="0">
                <a:solidFill>
                  <a:srgbClr val="1B3A5C"/>
                </a:solidFill>
                <a:latin typeface="Arial"/>
              </a:rPr>
              <a:t>🤖</a:t>
            </a:r>
          </a:p>
        </p:txBody>
      </p:sp>
      <p:sp>
        <p:nvSpPr>
          <p:cNvPr id="12" name="TextBox 11"/>
          <p:cNvSpPr txBox="1"/>
          <p:nvPr/>
        </p:nvSpPr>
        <p:spPr>
          <a:xfrm>
            <a:off x="6557619" y="2276856"/>
            <a:ext cx="4692243" cy="365760"/>
          </a:xfrm>
          <a:prstGeom prst="rect">
            <a:avLst/>
          </a:prstGeom>
          <a:noFill/>
        </p:spPr>
        <p:txBody>
          <a:bodyPr wrap="square" anchor="t" lIns="0" rIns="0" tIns="0" bIns="0">
            <a:spAutoFit/>
          </a:bodyPr>
          <a:lstStyle/>
          <a:p>
            <a:pPr algn="l">
              <a:lnSpc>
                <a:spcPct val="100000"/>
              </a:lnSpc>
              <a:spcAft>
                <a:spcPts val="600"/>
              </a:spcAft>
            </a:pPr>
            <a:r>
              <a:rPr sz="1900" b="1" i="0">
                <a:solidFill>
                  <a:srgbClr val="1B3A5C"/>
                </a:solidFill>
                <a:latin typeface="Arial"/>
              </a:rPr>
              <a:t>Làn sóng AI mới bắt đầu</a:t>
            </a:r>
          </a:p>
        </p:txBody>
      </p:sp>
      <p:sp>
        <p:nvSpPr>
          <p:cNvPr id="13" name="TextBox 12"/>
          <p:cNvSpPr txBox="1"/>
          <p:nvPr/>
        </p:nvSpPr>
        <p:spPr>
          <a:xfrm>
            <a:off x="6557619" y="2715768"/>
            <a:ext cx="4692243" cy="731520"/>
          </a:xfrm>
          <a:prstGeom prst="rect">
            <a:avLst/>
          </a:prstGeom>
          <a:noFill/>
        </p:spPr>
        <p:txBody>
          <a:bodyPr wrap="square" anchor="t" lIns="0" rIns="0" tIns="0" bIns="0">
            <a:spAutoFit/>
          </a:bodyPr>
          <a:lstStyle/>
          <a:p>
            <a:pPr algn="l">
              <a:lnSpc>
                <a:spcPct val="120000"/>
              </a:lnSpc>
              <a:spcAft>
                <a:spcPts val="600"/>
              </a:spcAft>
            </a:pPr>
            <a:r>
              <a:rPr sz="1400" b="0" i="0">
                <a:solidFill>
                  <a:srgbClr val="53606D"/>
                </a:solidFill>
                <a:latin typeface="Arial"/>
              </a:rPr>
              <a:t>Chưa phần mềm quản lý đại học nào trong nước đưa trí tuệ nhân tạo vào làm trợ lý thực sự cho người dùng.</a:t>
            </a:r>
          </a:p>
        </p:txBody>
      </p:sp>
      <p:sp>
        <p:nvSpPr>
          <p:cNvPr id="14" name="TextBox 13"/>
          <p:cNvSpPr txBox="1"/>
          <p:nvPr/>
        </p:nvSpPr>
        <p:spPr>
          <a:xfrm>
            <a:off x="6557619" y="3374136"/>
            <a:ext cx="4692243" cy="640080"/>
          </a:xfrm>
          <a:prstGeom prst="rect">
            <a:avLst/>
          </a:prstGeom>
          <a:noFill/>
        </p:spPr>
        <p:txBody>
          <a:bodyPr wrap="square" anchor="t" lIns="0" rIns="0" tIns="0" bIns="0">
            <a:spAutoFit/>
          </a:bodyPr>
          <a:lstStyle/>
          <a:p>
            <a:pPr algn="l">
              <a:lnSpc>
                <a:spcPct val="120000"/>
              </a:lnSpc>
              <a:spcAft>
                <a:spcPts val="600"/>
              </a:spcAft>
            </a:pPr>
            <a:r>
              <a:rPr sz="1400" b="1" i="0">
                <a:solidFill>
                  <a:srgbClr val="2E6DA4"/>
                </a:solidFill>
                <a:latin typeface="Arial"/>
              </a:rPr>
              <a:t>→  Đơn vị nào làm trước và làm đúng sẽ dẫn dắt thị trường, tạo khác biệt rõ rệt khi chào bán.</a:t>
            </a:r>
          </a:p>
        </p:txBody>
      </p:sp>
      <p:sp>
        <p:nvSpPr>
          <p:cNvPr id="15" name="Rounded Rectangle 14"/>
          <p:cNvSpPr/>
          <p:nvPr/>
        </p:nvSpPr>
        <p:spPr>
          <a:xfrm>
            <a:off x="685800" y="4407407"/>
            <a:ext cx="10820095" cy="137160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6" name="TextBox 15"/>
          <p:cNvSpPr txBox="1"/>
          <p:nvPr/>
        </p:nvSpPr>
        <p:spPr>
          <a:xfrm>
            <a:off x="1005840" y="4590288"/>
            <a:ext cx="5486400" cy="320040"/>
          </a:xfrm>
          <a:prstGeom prst="rect">
            <a:avLst/>
          </a:prstGeom>
          <a:noFill/>
        </p:spPr>
        <p:txBody>
          <a:bodyPr wrap="square" anchor="t" lIns="0" rIns="0" tIns="0" bIns="0">
            <a:spAutoFit/>
          </a:bodyPr>
          <a:lstStyle/>
          <a:p>
            <a:pPr algn="l">
              <a:lnSpc>
                <a:spcPct val="100000"/>
              </a:lnSpc>
              <a:spcAft>
                <a:spcPts val="600"/>
              </a:spcAft>
            </a:pPr>
            <a:r>
              <a:rPr sz="1400" b="1" i="0">
                <a:solidFill>
                  <a:srgbClr val="E08A1E"/>
                </a:solidFill>
                <a:latin typeface="Arial"/>
              </a:rPr>
              <a:t>Điều quan trọng nhất</a:t>
            </a:r>
          </a:p>
        </p:txBody>
      </p:sp>
      <p:sp>
        <p:nvSpPr>
          <p:cNvPr id="17" name="TextBox 16"/>
          <p:cNvSpPr txBox="1"/>
          <p:nvPr/>
        </p:nvSpPr>
        <p:spPr>
          <a:xfrm>
            <a:off x="1005840" y="4956047"/>
            <a:ext cx="10180015" cy="822960"/>
          </a:xfrm>
          <a:prstGeom prst="rect">
            <a:avLst/>
          </a:prstGeom>
          <a:noFill/>
        </p:spPr>
        <p:txBody>
          <a:bodyPr wrap="square" anchor="t" lIns="0" rIns="0" tIns="0" bIns="0">
            <a:spAutoFit/>
          </a:bodyPr>
          <a:lstStyle/>
          <a:p>
            <a:pPr algn="l">
              <a:lnSpc>
                <a:spcPct val="135000"/>
              </a:lnSpc>
              <a:spcAft>
                <a:spcPts val="600"/>
              </a:spcAft>
            </a:pPr>
            <a:r>
              <a:rPr sz="1600" b="0" i="0">
                <a:solidFill>
                  <a:srgbClr val="FFFFFF"/>
                </a:solidFill>
                <a:latin typeface="Arial"/>
              </a:rPr>
              <a:t>Chúng ta KHÔNG cạnh tranh bằng cách có nhiều tính năng hơn — đối thủ đã đủ, thậm chí thừa.</a:t>
            </a:r>
          </a:p>
          <a:p>
            <a:pPr algn="l">
              <a:lnSpc>
                <a:spcPct val="135000"/>
              </a:lnSpc>
              <a:spcAft>
                <a:spcPts val="600"/>
              </a:spcAft>
            </a:pPr>
            <a:r>
              <a:rPr sz="1600" b="0" i="0">
                <a:solidFill>
                  <a:srgbClr val="FFFFFF"/>
                </a:solidFill>
                <a:latin typeface="Arial"/>
              </a:rPr>
              <a:t>Chúng ta thắng ở ba chỗ họ còn yếu:  ① dễ dùng   ② trợ lý AI giúp việc thật   ③ kết nối mở</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KHẢO SÁT THỰC TẾ</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Phần mềm đang dùng tại Intracom — 5 điểm bất tiện</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Oval 4"/>
          <p:cNvSpPr/>
          <p:nvPr/>
        </p:nvSpPr>
        <p:spPr>
          <a:xfrm>
            <a:off x="685800" y="1764792"/>
            <a:ext cx="118872" cy="118872"/>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78408" y="1627632"/>
            <a:ext cx="5559552" cy="457200"/>
          </a:xfrm>
          <a:prstGeom prst="rect">
            <a:avLst/>
          </a:prstGeom>
          <a:noFill/>
        </p:spPr>
        <p:txBody>
          <a:bodyPr wrap="square" lIns="0" rIns="0" tIns="0" bIns="0">
            <a:spAutoFit/>
          </a:bodyPr>
          <a:lstStyle/>
          <a:p>
            <a:r>
              <a:rPr sz="1500" b="1">
                <a:solidFill>
                  <a:srgbClr val="1B3A5C"/>
                </a:solidFill>
                <a:latin typeface="Arial"/>
              </a:rPr>
              <a:t>Danh mục quá dài, </a:t>
            </a:r>
            <a:r>
              <a:rPr sz="1500">
                <a:solidFill>
                  <a:srgbClr val="53606D"/>
                </a:solidFill>
                <a:latin typeface="Arial"/>
              </a:rPr>
              <a:t>lồng 3–4 tầng → người dùng dễ lạc, tốn công đào tạo</a:t>
            </a:r>
          </a:p>
        </p:txBody>
      </p:sp>
      <p:sp>
        <p:nvSpPr>
          <p:cNvPr id="7" name="Oval 6"/>
          <p:cNvSpPr/>
          <p:nvPr/>
        </p:nvSpPr>
        <p:spPr>
          <a:xfrm>
            <a:off x="685800" y="2331720"/>
            <a:ext cx="118872" cy="118872"/>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978408" y="2194560"/>
            <a:ext cx="5559552" cy="457200"/>
          </a:xfrm>
          <a:prstGeom prst="rect">
            <a:avLst/>
          </a:prstGeom>
          <a:noFill/>
        </p:spPr>
        <p:txBody>
          <a:bodyPr wrap="square" lIns="0" rIns="0" tIns="0" bIns="0">
            <a:spAutoFit/>
          </a:bodyPr>
          <a:lstStyle/>
          <a:p>
            <a:r>
              <a:rPr sz="1500" b="1">
                <a:solidFill>
                  <a:srgbClr val="1B3A5C"/>
                </a:solidFill>
                <a:latin typeface="Arial"/>
              </a:rPr>
              <a:t>Tên màn hình trùng nhau </a:t>
            </a:r>
            <a:r>
              <a:rPr sz="1500">
                <a:solidFill>
                  <a:srgbClr val="53606D"/>
                </a:solidFill>
                <a:latin typeface="Arial"/>
              </a:rPr>
              <a:t>→ dễ nhầm lẫn, thao tác sai</a:t>
            </a:r>
          </a:p>
        </p:txBody>
      </p:sp>
      <p:sp>
        <p:nvSpPr>
          <p:cNvPr id="9" name="Oval 8"/>
          <p:cNvSpPr/>
          <p:nvPr/>
        </p:nvSpPr>
        <p:spPr>
          <a:xfrm>
            <a:off x="685800" y="2898648"/>
            <a:ext cx="118872" cy="118872"/>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0" name="TextBox 9"/>
          <p:cNvSpPr txBox="1"/>
          <p:nvPr/>
        </p:nvSpPr>
        <p:spPr>
          <a:xfrm>
            <a:off x="978408" y="2761488"/>
            <a:ext cx="5559552" cy="457200"/>
          </a:xfrm>
          <a:prstGeom prst="rect">
            <a:avLst/>
          </a:prstGeom>
          <a:noFill/>
        </p:spPr>
        <p:txBody>
          <a:bodyPr wrap="square" lIns="0" rIns="0" tIns="0" bIns="0">
            <a:spAutoFit/>
          </a:bodyPr>
          <a:lstStyle/>
          <a:p>
            <a:r>
              <a:rPr sz="1500" b="1">
                <a:solidFill>
                  <a:srgbClr val="1B3A5C"/>
                </a:solidFill>
                <a:latin typeface="Arial"/>
              </a:rPr>
              <a:t>Trộn cấu hình kỹ thuật vào việc hằng ngày </a:t>
            </a:r>
            <a:r>
              <a:rPr sz="1500">
                <a:solidFill>
                  <a:srgbClr val="53606D"/>
                </a:solidFill>
                <a:latin typeface="Arial"/>
              </a:rPr>
              <a:t>→ giao diện rối</a:t>
            </a:r>
          </a:p>
        </p:txBody>
      </p:sp>
      <p:sp>
        <p:nvSpPr>
          <p:cNvPr id="11" name="Oval 10"/>
          <p:cNvSpPr/>
          <p:nvPr/>
        </p:nvSpPr>
        <p:spPr>
          <a:xfrm>
            <a:off x="685800" y="3465576"/>
            <a:ext cx="118872" cy="118872"/>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2" name="TextBox 11"/>
          <p:cNvSpPr txBox="1"/>
          <p:nvPr/>
        </p:nvSpPr>
        <p:spPr>
          <a:xfrm>
            <a:off x="978408" y="3328416"/>
            <a:ext cx="5559552" cy="457200"/>
          </a:xfrm>
          <a:prstGeom prst="rect">
            <a:avLst/>
          </a:prstGeom>
          <a:noFill/>
        </p:spPr>
        <p:txBody>
          <a:bodyPr wrap="square" lIns="0" rIns="0" tIns="0" bIns="0">
            <a:spAutoFit/>
          </a:bodyPr>
          <a:lstStyle/>
          <a:p>
            <a:r>
              <a:rPr sz="1500" b="1">
                <a:solidFill>
                  <a:srgbClr val="1B3A5C"/>
                </a:solidFill>
                <a:latin typeface="Arial"/>
              </a:rPr>
              <a:t>Không có ô tìm kiếm chung, không có trợ lý </a:t>
            </a:r>
            <a:r>
              <a:rPr sz="1500">
                <a:solidFill>
                  <a:srgbClr val="53606D"/>
                </a:solidFill>
                <a:latin typeface="Arial"/>
              </a:rPr>
              <a:t>→ việc gì cũng phải tự dò</a:t>
            </a:r>
          </a:p>
        </p:txBody>
      </p:sp>
      <p:sp>
        <p:nvSpPr>
          <p:cNvPr id="13" name="Oval 12"/>
          <p:cNvSpPr/>
          <p:nvPr/>
        </p:nvSpPr>
        <p:spPr>
          <a:xfrm>
            <a:off x="685800" y="4032504"/>
            <a:ext cx="118872" cy="118872"/>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978408" y="3895344"/>
            <a:ext cx="5559552" cy="457200"/>
          </a:xfrm>
          <a:prstGeom prst="rect">
            <a:avLst/>
          </a:prstGeom>
          <a:noFill/>
        </p:spPr>
        <p:txBody>
          <a:bodyPr wrap="square" lIns="0" rIns="0" tIns="0" bIns="0">
            <a:spAutoFit/>
          </a:bodyPr>
          <a:lstStyle/>
          <a:p>
            <a:r>
              <a:rPr sz="1500" b="1">
                <a:solidFill>
                  <a:srgbClr val="1B3A5C"/>
                </a:solidFill>
                <a:latin typeface="Arial"/>
              </a:rPr>
              <a:t>Trên điện thoại chỉ là bản thu nhỏ </a:t>
            </a:r>
            <a:r>
              <a:rPr sz="1500">
                <a:solidFill>
                  <a:srgbClr val="53606D"/>
                </a:solidFill>
                <a:latin typeface="Arial"/>
              </a:rPr>
              <a:t>→ dùng rất bất tiện</a:t>
            </a:r>
          </a:p>
        </p:txBody>
      </p:sp>
      <p:pic>
        <p:nvPicPr>
          <p:cNvPr id="15" name="Picture 14" descr="anh1.jpeg"/>
          <p:cNvPicPr>
            <a:picLocks noChangeAspect="1"/>
          </p:cNvPicPr>
          <p:nvPr/>
        </p:nvPicPr>
        <p:blipFill>
          <a:blip r:embed="rId3"/>
          <a:stretch>
            <a:fillRect/>
          </a:stretch>
        </p:blipFill>
        <p:spPr>
          <a:xfrm>
            <a:off x="6583680" y="1572768"/>
            <a:ext cx="1570209" cy="2834640"/>
          </a:xfrm>
          <a:prstGeom prst="rect">
            <a:avLst/>
          </a:prstGeom>
        </p:spPr>
      </p:pic>
      <p:sp>
        <p:nvSpPr>
          <p:cNvPr id="16" name="TextBox 15"/>
          <p:cNvSpPr txBox="1"/>
          <p:nvPr/>
        </p:nvSpPr>
        <p:spPr>
          <a:xfrm>
            <a:off x="6583680" y="4498848"/>
            <a:ext cx="1107109" cy="548640"/>
          </a:xfrm>
          <a:prstGeom prst="rect">
            <a:avLst/>
          </a:prstGeom>
          <a:noFill/>
        </p:spPr>
        <p:txBody>
          <a:bodyPr wrap="square" anchor="t" lIns="0" rIns="0" tIns="0" bIns="0">
            <a:spAutoFit/>
          </a:bodyPr>
          <a:lstStyle/>
          <a:p>
            <a:pPr algn="ctr">
              <a:lnSpc>
                <a:spcPct val="115000"/>
              </a:lnSpc>
              <a:spcAft>
                <a:spcPts val="600"/>
              </a:spcAft>
            </a:pPr>
            <a:r>
              <a:rPr sz="1000" b="0" i="0">
                <a:solidFill>
                  <a:srgbClr val="53606D"/>
                </a:solidFill>
                <a:latin typeface="Arial"/>
              </a:rPr>
              <a:t>Danh mục dài,</a:t>
            </a:r>
          </a:p>
          <a:p>
            <a:pPr algn="ctr">
              <a:lnSpc>
                <a:spcPct val="115000"/>
              </a:lnSpc>
              <a:spcAft>
                <a:spcPts val="600"/>
              </a:spcAft>
            </a:pPr>
            <a:r>
              <a:rPr sz="1000" b="0" i="0">
                <a:solidFill>
                  <a:srgbClr val="53606D"/>
                </a:solidFill>
                <a:latin typeface="Arial"/>
              </a:rPr>
              <a:t>cuộn mãi không hết</a:t>
            </a:r>
          </a:p>
        </p:txBody>
      </p:sp>
      <p:pic>
        <p:nvPicPr>
          <p:cNvPr id="17" name="Picture 16" descr="anh2.jpeg"/>
          <p:cNvPicPr>
            <a:picLocks noChangeAspect="1"/>
          </p:cNvPicPr>
          <p:nvPr/>
        </p:nvPicPr>
        <p:blipFill>
          <a:blip r:embed="rId4"/>
          <a:stretch>
            <a:fillRect/>
          </a:stretch>
        </p:blipFill>
        <p:spPr>
          <a:xfrm>
            <a:off x="7855381" y="1572768"/>
            <a:ext cx="1556594" cy="2834640"/>
          </a:xfrm>
          <a:prstGeom prst="rect">
            <a:avLst/>
          </a:prstGeom>
        </p:spPr>
      </p:pic>
      <p:sp>
        <p:nvSpPr>
          <p:cNvPr id="18" name="TextBox 17"/>
          <p:cNvSpPr txBox="1"/>
          <p:nvPr/>
        </p:nvSpPr>
        <p:spPr>
          <a:xfrm>
            <a:off x="7855381" y="4498848"/>
            <a:ext cx="1107109" cy="548640"/>
          </a:xfrm>
          <a:prstGeom prst="rect">
            <a:avLst/>
          </a:prstGeom>
          <a:noFill/>
        </p:spPr>
        <p:txBody>
          <a:bodyPr wrap="square" anchor="t" lIns="0" rIns="0" tIns="0" bIns="0">
            <a:spAutoFit/>
          </a:bodyPr>
          <a:lstStyle/>
          <a:p>
            <a:pPr algn="ctr">
              <a:lnSpc>
                <a:spcPct val="115000"/>
              </a:lnSpc>
              <a:spcAft>
                <a:spcPts val="600"/>
              </a:spcAft>
            </a:pPr>
            <a:r>
              <a:rPr sz="1000" b="0" i="0">
                <a:solidFill>
                  <a:srgbClr val="53606D"/>
                </a:solidFill>
                <a:latin typeface="Arial"/>
              </a:rPr>
              <a:t>Tên chức năng</a:t>
            </a:r>
          </a:p>
          <a:p>
            <a:pPr algn="ctr">
              <a:lnSpc>
                <a:spcPct val="115000"/>
              </a:lnSpc>
              <a:spcAft>
                <a:spcPts val="600"/>
              </a:spcAft>
            </a:pPr>
            <a:r>
              <a:rPr sz="1000" b="0" i="0">
                <a:solidFill>
                  <a:srgbClr val="53606D"/>
                </a:solidFill>
                <a:latin typeface="Arial"/>
              </a:rPr>
              <a:t>trùng lặp</a:t>
            </a:r>
          </a:p>
        </p:txBody>
      </p:sp>
      <p:pic>
        <p:nvPicPr>
          <p:cNvPr id="19" name="Picture 18" descr="anh3.jpeg"/>
          <p:cNvPicPr>
            <a:picLocks noChangeAspect="1"/>
          </p:cNvPicPr>
          <p:nvPr/>
        </p:nvPicPr>
        <p:blipFill>
          <a:blip r:embed="rId5"/>
          <a:stretch>
            <a:fillRect/>
          </a:stretch>
        </p:blipFill>
        <p:spPr>
          <a:xfrm>
            <a:off x="9127083" y="1572768"/>
            <a:ext cx="1445857" cy="2834640"/>
          </a:xfrm>
          <a:prstGeom prst="rect">
            <a:avLst/>
          </a:prstGeom>
        </p:spPr>
      </p:pic>
      <p:sp>
        <p:nvSpPr>
          <p:cNvPr id="20" name="TextBox 19"/>
          <p:cNvSpPr txBox="1"/>
          <p:nvPr/>
        </p:nvSpPr>
        <p:spPr>
          <a:xfrm>
            <a:off x="9127083" y="4498848"/>
            <a:ext cx="1107109" cy="548640"/>
          </a:xfrm>
          <a:prstGeom prst="rect">
            <a:avLst/>
          </a:prstGeom>
          <a:noFill/>
        </p:spPr>
        <p:txBody>
          <a:bodyPr wrap="square" anchor="t" lIns="0" rIns="0" tIns="0" bIns="0">
            <a:spAutoFit/>
          </a:bodyPr>
          <a:lstStyle/>
          <a:p>
            <a:pPr algn="ctr">
              <a:lnSpc>
                <a:spcPct val="115000"/>
              </a:lnSpc>
              <a:spcAft>
                <a:spcPts val="600"/>
              </a:spcAft>
            </a:pPr>
            <a:r>
              <a:rPr sz="1000" b="0" i="0">
                <a:solidFill>
                  <a:srgbClr val="53606D"/>
                </a:solidFill>
                <a:latin typeface="Arial"/>
              </a:rPr>
              <a:t>Trộn cấu hình</a:t>
            </a:r>
          </a:p>
          <a:p>
            <a:pPr algn="ctr">
              <a:lnSpc>
                <a:spcPct val="115000"/>
              </a:lnSpc>
              <a:spcAft>
                <a:spcPts val="600"/>
              </a:spcAft>
            </a:pPr>
            <a:r>
              <a:rPr sz="1000" b="0" i="0">
                <a:solidFill>
                  <a:srgbClr val="53606D"/>
                </a:solidFill>
                <a:latin typeface="Arial"/>
              </a:rPr>
              <a:t>kỹ thuật</a:t>
            </a:r>
          </a:p>
        </p:txBody>
      </p:sp>
      <p:pic>
        <p:nvPicPr>
          <p:cNvPr id="21" name="Picture 20" descr="anh4.jpeg"/>
          <p:cNvPicPr>
            <a:picLocks noChangeAspect="1"/>
          </p:cNvPicPr>
          <p:nvPr/>
        </p:nvPicPr>
        <p:blipFill>
          <a:blip r:embed="rId6"/>
          <a:stretch>
            <a:fillRect/>
          </a:stretch>
        </p:blipFill>
        <p:spPr>
          <a:xfrm>
            <a:off x="10398785" y="1572768"/>
            <a:ext cx="1447800" cy="2834640"/>
          </a:xfrm>
          <a:prstGeom prst="rect">
            <a:avLst/>
          </a:prstGeom>
        </p:spPr>
      </p:pic>
      <p:sp>
        <p:nvSpPr>
          <p:cNvPr id="22" name="TextBox 21"/>
          <p:cNvSpPr txBox="1"/>
          <p:nvPr/>
        </p:nvSpPr>
        <p:spPr>
          <a:xfrm>
            <a:off x="10398785" y="4498848"/>
            <a:ext cx="1107109" cy="548640"/>
          </a:xfrm>
          <a:prstGeom prst="rect">
            <a:avLst/>
          </a:prstGeom>
          <a:noFill/>
        </p:spPr>
        <p:txBody>
          <a:bodyPr wrap="square" anchor="t" lIns="0" rIns="0" tIns="0" bIns="0">
            <a:spAutoFit/>
          </a:bodyPr>
          <a:lstStyle/>
          <a:p>
            <a:pPr algn="ctr">
              <a:lnSpc>
                <a:spcPct val="115000"/>
              </a:lnSpc>
              <a:spcAft>
                <a:spcPts val="600"/>
              </a:spcAft>
            </a:pPr>
            <a:r>
              <a:rPr sz="1000" b="0" i="0">
                <a:solidFill>
                  <a:srgbClr val="53606D"/>
                </a:solidFill>
                <a:latin typeface="Arial"/>
              </a:rPr>
              <a:t>Mục sinh viên</a:t>
            </a:r>
          </a:p>
          <a:p>
            <a:pPr algn="ctr">
              <a:lnSpc>
                <a:spcPct val="115000"/>
              </a:lnSpc>
              <a:spcAft>
                <a:spcPts val="600"/>
              </a:spcAft>
            </a:pPr>
            <a:r>
              <a:rPr sz="1000" b="0" i="0">
                <a:solidFill>
                  <a:srgbClr val="53606D"/>
                </a:solidFill>
                <a:latin typeface="Arial"/>
              </a:rPr>
              <a:t>để trống</a:t>
            </a:r>
          </a:p>
        </p:txBody>
      </p:sp>
      <p:sp>
        <p:nvSpPr>
          <p:cNvPr id="23" name="Rounded Rectangle 22"/>
          <p:cNvSpPr/>
          <p:nvPr/>
        </p:nvSpPr>
        <p:spPr>
          <a:xfrm>
            <a:off x="685800" y="5623560"/>
            <a:ext cx="10820095" cy="713232"/>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4" name="TextBox 23"/>
          <p:cNvSpPr txBox="1"/>
          <p:nvPr/>
        </p:nvSpPr>
        <p:spPr>
          <a:xfrm>
            <a:off x="941832" y="5788152"/>
            <a:ext cx="10308031" cy="548640"/>
          </a:xfrm>
          <a:prstGeom prst="rect">
            <a:avLst/>
          </a:prstGeom>
          <a:noFill/>
        </p:spPr>
        <p:txBody>
          <a:bodyPr wrap="square" anchor="t" lIns="0" rIns="0" tIns="0" bIns="0">
            <a:spAutoFit/>
          </a:bodyPr>
          <a:lstStyle/>
          <a:p>
            <a:pPr algn="l">
              <a:lnSpc>
                <a:spcPct val="120000"/>
              </a:lnSpc>
              <a:spcAft>
                <a:spcPts val="600"/>
              </a:spcAft>
            </a:pPr>
            <a:r>
              <a:rPr sz="1250" b="0" i="1">
                <a:solidFill>
                  <a:srgbClr val="53606D"/>
                </a:solidFill>
                <a:latin typeface="Arial"/>
              </a:rPr>
              <a:t>Cháu xin nói trung thực:  ảnh trên chụp phần Hành chính – Nhân sự. Phần đào tạo lõi (tín chỉ, học phí, tuyển sinh) nhà cung cấp vẫn có. Vì vậy ta cạnh tranh bằng trải nghiệm và AI, không phải bằng 'đối thủ thiếu chức năng'.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GIẢI PHÁP</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Sắp xếp lại theo con người, không theo phòng ban</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00200"/>
            <a:ext cx="10820095" cy="64008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60120" y="1755648"/>
            <a:ext cx="10271455" cy="365760"/>
          </a:xfrm>
          <a:prstGeom prst="rect">
            <a:avLst/>
          </a:prstGeom>
          <a:noFill/>
        </p:spPr>
        <p:txBody>
          <a:bodyPr wrap="square" anchor="t" lIns="0" rIns="0" tIns="0" bIns="0">
            <a:spAutoFit/>
          </a:bodyPr>
          <a:lstStyle/>
          <a:p>
            <a:pPr algn="l">
              <a:lnSpc>
                <a:spcPct val="100000"/>
              </a:lnSpc>
              <a:spcAft>
                <a:spcPts val="600"/>
              </a:spcAft>
            </a:pPr>
            <a:r>
              <a:rPr sz="1600" b="1" i="0">
                <a:solidFill>
                  <a:srgbClr val="FFFFFF"/>
                </a:solidFill>
                <a:latin typeface="Arial"/>
              </a:rPr>
              <a:t>🔍  Thanh tìm kiếm chung  +  🤖  Trợ lý AI      —  luôn hiển thị trên mọi màn hình</a:t>
            </a:r>
          </a:p>
        </p:txBody>
      </p:sp>
      <p:sp>
        <p:nvSpPr>
          <p:cNvPr id="7" name="Rounded Rectangle 6"/>
          <p:cNvSpPr/>
          <p:nvPr/>
        </p:nvSpPr>
        <p:spPr>
          <a:xfrm>
            <a:off x="685800" y="2487168"/>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8" name="TextBox 7"/>
          <p:cNvSpPr txBox="1"/>
          <p:nvPr/>
        </p:nvSpPr>
        <p:spPr>
          <a:xfrm>
            <a:off x="886968" y="2651760"/>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Trang chủ cá nhân</a:t>
            </a:r>
          </a:p>
        </p:txBody>
      </p:sp>
      <p:sp>
        <p:nvSpPr>
          <p:cNvPr id="9" name="TextBox 8"/>
          <p:cNvSpPr txBox="1"/>
          <p:nvPr/>
        </p:nvSpPr>
        <p:spPr>
          <a:xfrm>
            <a:off x="886968" y="3054096"/>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Việc cần làm hôm nay · văn bản chờ tôi</a:t>
            </a:r>
          </a:p>
          <a:p>
            <a:pPr algn="l">
              <a:lnSpc>
                <a:spcPct val="120000"/>
              </a:lnSpc>
              <a:spcAft>
                <a:spcPts val="600"/>
              </a:spcAft>
            </a:pPr>
            <a:r>
              <a:rPr sz="1200" b="0" i="0">
                <a:solidFill>
                  <a:srgbClr val="53606D"/>
                </a:solidFill>
                <a:latin typeface="Arial"/>
              </a:rPr>
              <a:t>lịch · cảnh báo thông minh</a:t>
            </a:r>
          </a:p>
        </p:txBody>
      </p:sp>
      <p:sp>
        <p:nvSpPr>
          <p:cNvPr id="10" name="Rounded Rectangle 9"/>
          <p:cNvSpPr/>
          <p:nvPr/>
        </p:nvSpPr>
        <p:spPr>
          <a:xfrm>
            <a:off x="4383938" y="2487168"/>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4585106" y="2651760"/>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Công việc &amp; Cộng tác</a:t>
            </a:r>
          </a:p>
        </p:txBody>
      </p:sp>
      <p:sp>
        <p:nvSpPr>
          <p:cNvPr id="12" name="TextBox 11"/>
          <p:cNvSpPr txBox="1"/>
          <p:nvPr/>
        </p:nvSpPr>
        <p:spPr>
          <a:xfrm>
            <a:off x="4585106" y="3054096"/>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Bảng việc kéo–thả · giao việc</a:t>
            </a:r>
          </a:p>
          <a:p>
            <a:pPr algn="l">
              <a:lnSpc>
                <a:spcPct val="120000"/>
              </a:lnSpc>
              <a:spcAft>
                <a:spcPts val="600"/>
              </a:spcAft>
            </a:pPr>
            <a:r>
              <a:rPr sz="1200" b="0" i="0">
                <a:solidFill>
                  <a:srgbClr val="53606D"/>
                </a:solidFill>
                <a:latin typeface="Arial"/>
              </a:rPr>
              <a:t>lịch họp · hộp thư</a:t>
            </a:r>
          </a:p>
        </p:txBody>
      </p:sp>
      <p:sp>
        <p:nvSpPr>
          <p:cNvPr id="13" name="Rounded Rectangle 12"/>
          <p:cNvSpPr/>
          <p:nvPr/>
        </p:nvSpPr>
        <p:spPr>
          <a:xfrm>
            <a:off x="8082076" y="2487168"/>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8283244" y="2651760"/>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Văn bản &amp; Hồ sơ</a:t>
            </a:r>
          </a:p>
        </p:txBody>
      </p:sp>
      <p:sp>
        <p:nvSpPr>
          <p:cNvPr id="15" name="TextBox 14"/>
          <p:cNvSpPr txBox="1"/>
          <p:nvPr/>
        </p:nvSpPr>
        <p:spPr>
          <a:xfrm>
            <a:off x="8283244" y="3054096"/>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Văn bản đến/đi · bút phê</a:t>
            </a:r>
          </a:p>
          <a:p>
            <a:pPr algn="l">
              <a:lnSpc>
                <a:spcPct val="120000"/>
              </a:lnSpc>
              <a:spcAft>
                <a:spcPts val="600"/>
              </a:spcAft>
            </a:pPr>
            <a:r>
              <a:rPr sz="1200" b="0" i="0">
                <a:solidFill>
                  <a:srgbClr val="53606D"/>
                </a:solidFill>
                <a:latin typeface="Arial"/>
              </a:rPr>
              <a:t>soạn thảo có AI · ký số</a:t>
            </a:r>
          </a:p>
        </p:txBody>
      </p:sp>
      <p:sp>
        <p:nvSpPr>
          <p:cNvPr id="16" name="Rounded Rectangle 15"/>
          <p:cNvSpPr/>
          <p:nvPr/>
        </p:nvSpPr>
        <p:spPr>
          <a:xfrm>
            <a:off x="685800" y="3922776"/>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7" name="TextBox 16"/>
          <p:cNvSpPr txBox="1"/>
          <p:nvPr/>
        </p:nvSpPr>
        <p:spPr>
          <a:xfrm>
            <a:off x="886968" y="4087368"/>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Nhân sự</a:t>
            </a:r>
          </a:p>
        </p:txBody>
      </p:sp>
      <p:sp>
        <p:nvSpPr>
          <p:cNvPr id="18" name="TextBox 17"/>
          <p:cNvSpPr txBox="1"/>
          <p:nvPr/>
        </p:nvSpPr>
        <p:spPr>
          <a:xfrm>
            <a:off x="886968" y="4489704"/>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Hồ sơ · hợp đồng · quyết định</a:t>
            </a:r>
          </a:p>
          <a:p>
            <a:pPr algn="l">
              <a:lnSpc>
                <a:spcPct val="120000"/>
              </a:lnSpc>
              <a:spcAft>
                <a:spcPts val="600"/>
              </a:spcAft>
            </a:pPr>
            <a:r>
              <a:rPr sz="1200" b="0" i="0">
                <a:solidFill>
                  <a:srgbClr val="53606D"/>
                </a:solidFill>
                <a:latin typeface="Arial"/>
              </a:rPr>
              <a:t>chấm công · thi đua · phép năm</a:t>
            </a:r>
          </a:p>
        </p:txBody>
      </p:sp>
      <p:sp>
        <p:nvSpPr>
          <p:cNvPr id="19" name="Rounded Rectangle 18"/>
          <p:cNvSpPr/>
          <p:nvPr/>
        </p:nvSpPr>
        <p:spPr>
          <a:xfrm>
            <a:off x="4383938" y="3922776"/>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0" name="TextBox 19"/>
          <p:cNvSpPr txBox="1"/>
          <p:nvPr/>
        </p:nvSpPr>
        <p:spPr>
          <a:xfrm>
            <a:off x="4585106" y="4087368"/>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Giảng dạy &amp; Sinh viên</a:t>
            </a:r>
          </a:p>
        </p:txBody>
      </p:sp>
      <p:sp>
        <p:nvSpPr>
          <p:cNvPr id="21" name="TextBox 20"/>
          <p:cNvSpPr txBox="1"/>
          <p:nvPr/>
        </p:nvSpPr>
        <p:spPr>
          <a:xfrm>
            <a:off x="4585106" y="4489704"/>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Tín chỉ · đăng ký học phần · học phí</a:t>
            </a:r>
          </a:p>
          <a:p>
            <a:pPr algn="l">
              <a:lnSpc>
                <a:spcPct val="120000"/>
              </a:lnSpc>
              <a:spcAft>
                <a:spcPts val="600"/>
              </a:spcAft>
            </a:pPr>
            <a:r>
              <a:rPr sz="1200" b="0" i="0">
                <a:solidFill>
                  <a:srgbClr val="53606D"/>
                </a:solidFill>
                <a:latin typeface="Arial"/>
              </a:rPr>
              <a:t>tuyển sinh · thi cử · cổng sinh viên</a:t>
            </a:r>
          </a:p>
        </p:txBody>
      </p:sp>
      <p:sp>
        <p:nvSpPr>
          <p:cNvPr id="22" name="Rounded Rectangle 21"/>
          <p:cNvSpPr/>
          <p:nvPr/>
        </p:nvSpPr>
        <p:spPr>
          <a:xfrm>
            <a:off x="8082076" y="3922776"/>
            <a:ext cx="3423818" cy="120700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3" name="TextBox 22"/>
          <p:cNvSpPr txBox="1"/>
          <p:nvPr/>
        </p:nvSpPr>
        <p:spPr>
          <a:xfrm>
            <a:off x="8283244" y="4087368"/>
            <a:ext cx="3021482" cy="365760"/>
          </a:xfrm>
          <a:prstGeom prst="rect">
            <a:avLst/>
          </a:prstGeom>
          <a:noFill/>
        </p:spPr>
        <p:txBody>
          <a:bodyPr wrap="square" anchor="t" lIns="0" rIns="0" tIns="0" bIns="0">
            <a:spAutoFit/>
          </a:bodyPr>
          <a:lstStyle/>
          <a:p>
            <a:pPr algn="l">
              <a:lnSpc>
                <a:spcPct val="100000"/>
              </a:lnSpc>
              <a:spcAft>
                <a:spcPts val="600"/>
              </a:spcAft>
            </a:pPr>
            <a:r>
              <a:rPr sz="1550" b="1" i="0">
                <a:solidFill>
                  <a:srgbClr val="1B3A5C"/>
                </a:solidFill>
                <a:latin typeface="Arial"/>
              </a:rPr>
              <a:t>🏥  Y tế &amp; Kho</a:t>
            </a:r>
          </a:p>
        </p:txBody>
      </p:sp>
      <p:sp>
        <p:nvSpPr>
          <p:cNvPr id="24" name="TextBox 23"/>
          <p:cNvSpPr txBox="1"/>
          <p:nvPr/>
        </p:nvSpPr>
        <p:spPr>
          <a:xfrm>
            <a:off x="8283244" y="4489704"/>
            <a:ext cx="3021482" cy="548640"/>
          </a:xfrm>
          <a:prstGeom prst="rect">
            <a:avLst/>
          </a:prstGeom>
          <a:noFill/>
        </p:spPr>
        <p:txBody>
          <a:bodyPr wrap="square" anchor="t" lIns="0" rIns="0" tIns="0" bIns="0">
            <a:spAutoFit/>
          </a:bodyPr>
          <a:lstStyle/>
          <a:p>
            <a:pPr algn="l">
              <a:lnSpc>
                <a:spcPct val="120000"/>
              </a:lnSpc>
              <a:spcAft>
                <a:spcPts val="600"/>
              </a:spcAft>
            </a:pPr>
            <a:r>
              <a:rPr sz="1200" b="0" i="0">
                <a:solidFill>
                  <a:srgbClr val="53606D"/>
                </a:solidFill>
                <a:latin typeface="Arial"/>
              </a:rPr>
              <a:t>Kho thuốc · tồn kho</a:t>
            </a:r>
          </a:p>
          <a:p>
            <a:pPr algn="l">
              <a:lnSpc>
                <a:spcPct val="120000"/>
              </a:lnSpc>
              <a:spcAft>
                <a:spcPts val="600"/>
              </a:spcAft>
            </a:pPr>
            <a:r>
              <a:rPr sz="1200" b="0" i="0">
                <a:solidFill>
                  <a:srgbClr val="53606D"/>
                </a:solidFill>
                <a:latin typeface="Arial"/>
              </a:rPr>
              <a:t>phiếu nhập – xuất</a:t>
            </a:r>
          </a:p>
        </p:txBody>
      </p:sp>
      <p:sp>
        <p:nvSpPr>
          <p:cNvPr id="25" name="Rounded Rectangle 24"/>
          <p:cNvSpPr/>
          <p:nvPr/>
        </p:nvSpPr>
        <p:spPr>
          <a:xfrm>
            <a:off x="685800" y="5358383"/>
            <a:ext cx="5272887" cy="914400"/>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886968" y="5504688"/>
            <a:ext cx="4870551" cy="274320"/>
          </a:xfrm>
          <a:prstGeom prst="rect">
            <a:avLst/>
          </a:prstGeom>
          <a:noFill/>
        </p:spPr>
        <p:txBody>
          <a:bodyPr wrap="square" anchor="t" lIns="0" rIns="0" tIns="0" bIns="0">
            <a:spAutoFit/>
          </a:bodyPr>
          <a:lstStyle/>
          <a:p>
            <a:pPr algn="l">
              <a:lnSpc>
                <a:spcPct val="100000"/>
              </a:lnSpc>
              <a:spcAft>
                <a:spcPts val="600"/>
              </a:spcAft>
            </a:pPr>
            <a:r>
              <a:rPr sz="1350" b="1" i="0">
                <a:solidFill>
                  <a:srgbClr val="1B3A5C"/>
                </a:solidFill>
                <a:latin typeface="Arial"/>
              </a:rPr>
              <a:t>⚙️  Quản trị hệ thống  —  chỉ người quản trị thấy</a:t>
            </a:r>
          </a:p>
        </p:txBody>
      </p:sp>
      <p:sp>
        <p:nvSpPr>
          <p:cNvPr id="27" name="TextBox 26"/>
          <p:cNvSpPr txBox="1"/>
          <p:nvPr/>
        </p:nvSpPr>
        <p:spPr>
          <a:xfrm>
            <a:off x="886968" y="5861303"/>
            <a:ext cx="4870551" cy="274320"/>
          </a:xfrm>
          <a:prstGeom prst="rect">
            <a:avLst/>
          </a:prstGeom>
          <a:noFill/>
        </p:spPr>
        <p:txBody>
          <a:bodyPr wrap="square" anchor="t" lIns="0" rIns="0" tIns="0" bIns="0">
            <a:spAutoFit/>
          </a:bodyPr>
          <a:lstStyle/>
          <a:p>
            <a:pPr algn="l">
              <a:lnSpc>
                <a:spcPct val="100000"/>
              </a:lnSpc>
              <a:spcAft>
                <a:spcPts val="600"/>
              </a:spcAft>
            </a:pPr>
            <a:r>
              <a:rPr sz="1150" b="0" i="0">
                <a:solidFill>
                  <a:srgbClr val="53606D"/>
                </a:solidFill>
                <a:latin typeface="Arial"/>
              </a:rPr>
              <a:t>≈ 40 danh mục cấu hình kỹ thuật, tách khỏi màn hình người dùng thường</a:t>
            </a:r>
          </a:p>
        </p:txBody>
      </p:sp>
      <p:sp>
        <p:nvSpPr>
          <p:cNvPr id="28" name="Rounded Rectangle 27"/>
          <p:cNvSpPr/>
          <p:nvPr/>
        </p:nvSpPr>
        <p:spPr>
          <a:xfrm>
            <a:off x="6233007" y="5358383"/>
            <a:ext cx="5272887" cy="914400"/>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9" name="TextBox 28"/>
          <p:cNvSpPr txBox="1"/>
          <p:nvPr/>
        </p:nvSpPr>
        <p:spPr>
          <a:xfrm>
            <a:off x="6434175" y="5504688"/>
            <a:ext cx="4870551" cy="274320"/>
          </a:xfrm>
          <a:prstGeom prst="rect">
            <a:avLst/>
          </a:prstGeom>
          <a:noFill/>
        </p:spPr>
        <p:txBody>
          <a:bodyPr wrap="square" anchor="t" lIns="0" rIns="0" tIns="0" bIns="0">
            <a:spAutoFit/>
          </a:bodyPr>
          <a:lstStyle/>
          <a:p>
            <a:pPr algn="l">
              <a:lnSpc>
                <a:spcPct val="100000"/>
              </a:lnSpc>
              <a:spcAft>
                <a:spcPts val="600"/>
              </a:spcAft>
            </a:pPr>
            <a:r>
              <a:rPr sz="1350" b="1" i="0">
                <a:solidFill>
                  <a:srgbClr val="1B3A5C"/>
                </a:solidFill>
                <a:latin typeface="Arial"/>
              </a:rPr>
              <a:t>🔌  Kết nối mở</a:t>
            </a:r>
          </a:p>
        </p:txBody>
      </p:sp>
      <p:sp>
        <p:nvSpPr>
          <p:cNvPr id="30" name="TextBox 29"/>
          <p:cNvSpPr txBox="1"/>
          <p:nvPr/>
        </p:nvSpPr>
        <p:spPr>
          <a:xfrm>
            <a:off x="6434175" y="5861303"/>
            <a:ext cx="4870551" cy="274320"/>
          </a:xfrm>
          <a:prstGeom prst="rect">
            <a:avLst/>
          </a:prstGeom>
          <a:noFill/>
        </p:spPr>
        <p:txBody>
          <a:bodyPr wrap="square" anchor="t" lIns="0" rIns="0" tIns="0" bIns="0">
            <a:spAutoFit/>
          </a:bodyPr>
          <a:lstStyle/>
          <a:p>
            <a:pPr algn="l">
              <a:lnSpc>
                <a:spcPct val="100000"/>
              </a:lnSpc>
              <a:spcAft>
                <a:spcPts val="600"/>
              </a:spcAft>
            </a:pPr>
            <a:r>
              <a:rPr sz="1150" b="0" i="0">
                <a:solidFill>
                  <a:srgbClr val="53606D"/>
                </a:solidFill>
                <a:latin typeface="Arial"/>
              </a:rPr>
              <a:t>HEMIS (Bộ GD&amp;ĐT) · đăng nhập một lần · liên thông hệ thống khác</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DEMO  1/3</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Trang chủ cá nhân — mở lên là thấy việc của mình</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10820095" cy="370332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685800" y="1618488"/>
            <a:ext cx="10820095" cy="566928"/>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914400" y="1773936"/>
            <a:ext cx="1828800"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ERP Đại học</a:t>
            </a:r>
          </a:p>
        </p:txBody>
      </p:sp>
      <p:sp>
        <p:nvSpPr>
          <p:cNvPr id="8" name="Rounded Rectangle 7"/>
          <p:cNvSpPr/>
          <p:nvPr/>
        </p:nvSpPr>
        <p:spPr>
          <a:xfrm>
            <a:off x="2880360" y="1737360"/>
            <a:ext cx="5120640" cy="329184"/>
          </a:xfrm>
          <a:prstGeom prst="roundRect">
            <a:avLst>
              <a:gd name="adj" fmla="val 6000"/>
            </a:avLst>
          </a:prstGeom>
          <a:solidFill>
            <a:srgbClr val="2C51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3063240" y="1792224"/>
            <a:ext cx="4572000" cy="274320"/>
          </a:xfrm>
          <a:prstGeom prst="rect">
            <a:avLst/>
          </a:prstGeom>
          <a:noFill/>
        </p:spPr>
        <p:txBody>
          <a:bodyPr wrap="square" anchor="t" lIns="0" rIns="0" tIns="0" bIns="0">
            <a:spAutoFit/>
          </a:bodyPr>
          <a:lstStyle/>
          <a:p>
            <a:pPr algn="l">
              <a:lnSpc>
                <a:spcPct val="100000"/>
              </a:lnSpc>
              <a:spcAft>
                <a:spcPts val="600"/>
              </a:spcAft>
            </a:pPr>
            <a:r>
              <a:rPr sz="1200" b="0" i="0">
                <a:solidFill>
                  <a:srgbClr val="B8C9DA"/>
                </a:solidFill>
                <a:latin typeface="Arial"/>
              </a:rPr>
              <a:t>🔍   Gõ hoặc hỏi bất cứ điều gì…</a:t>
            </a:r>
          </a:p>
        </p:txBody>
      </p:sp>
      <p:sp>
        <p:nvSpPr>
          <p:cNvPr id="10" name="TextBox 9"/>
          <p:cNvSpPr txBox="1"/>
          <p:nvPr/>
        </p:nvSpPr>
        <p:spPr>
          <a:xfrm>
            <a:off x="8458200" y="1801368"/>
            <a:ext cx="3200400"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D5E0EA"/>
                </a:solidFill>
                <a:latin typeface="Arial"/>
              </a:rPr>
              <a:t>🏠 Trang chủ   💼 Công việc   📄 Văn bản   👥 Nhân sự</a:t>
            </a:r>
          </a:p>
        </p:txBody>
      </p:sp>
      <p:sp>
        <p:nvSpPr>
          <p:cNvPr id="11" name="Rounded Rectangle 10"/>
          <p:cNvSpPr/>
          <p:nvPr/>
        </p:nvSpPr>
        <p:spPr>
          <a:xfrm>
            <a:off x="914400" y="2487168"/>
            <a:ext cx="2384983"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2" name="TextBox 11"/>
          <p:cNvSpPr txBox="1"/>
          <p:nvPr/>
        </p:nvSpPr>
        <p:spPr>
          <a:xfrm>
            <a:off x="914400" y="2642616"/>
            <a:ext cx="2384983" cy="548640"/>
          </a:xfrm>
          <a:prstGeom prst="rect">
            <a:avLst/>
          </a:prstGeom>
          <a:noFill/>
        </p:spPr>
        <p:txBody>
          <a:bodyPr wrap="square" anchor="t" lIns="0" rIns="0" tIns="0" bIns="0">
            <a:spAutoFit/>
          </a:bodyPr>
          <a:lstStyle/>
          <a:p>
            <a:pPr algn="ctr">
              <a:lnSpc>
                <a:spcPct val="100000"/>
              </a:lnSpc>
              <a:spcAft>
                <a:spcPts val="600"/>
              </a:spcAft>
            </a:pPr>
            <a:r>
              <a:rPr sz="3400" b="1" i="0">
                <a:solidFill>
                  <a:srgbClr val="2E6DA4"/>
                </a:solidFill>
                <a:latin typeface="Arial"/>
              </a:rPr>
              <a:t>5</a:t>
            </a:r>
          </a:p>
        </p:txBody>
      </p:sp>
      <p:sp>
        <p:nvSpPr>
          <p:cNvPr id="13" name="TextBox 12"/>
          <p:cNvSpPr txBox="1"/>
          <p:nvPr/>
        </p:nvSpPr>
        <p:spPr>
          <a:xfrm>
            <a:off x="914400" y="3191256"/>
            <a:ext cx="2384983" cy="365760"/>
          </a:xfrm>
          <a:prstGeom prst="rect">
            <a:avLst/>
          </a:prstGeom>
          <a:noFill/>
        </p:spPr>
        <p:txBody>
          <a:bodyPr wrap="square" anchor="t" lIns="0" rIns="0" tIns="0" bIns="0">
            <a:spAutoFit/>
          </a:bodyPr>
          <a:lstStyle/>
          <a:p>
            <a:pPr algn="ctr">
              <a:lnSpc>
                <a:spcPct val="100000"/>
              </a:lnSpc>
              <a:spcAft>
                <a:spcPts val="600"/>
              </a:spcAft>
            </a:pPr>
            <a:r>
              <a:rPr sz="1200" b="0" i="0">
                <a:solidFill>
                  <a:srgbClr val="53606D"/>
                </a:solidFill>
                <a:latin typeface="Arial"/>
              </a:rPr>
              <a:t>việc cần làm hôm nay</a:t>
            </a:r>
          </a:p>
        </p:txBody>
      </p:sp>
      <p:sp>
        <p:nvSpPr>
          <p:cNvPr id="14" name="Rounded Rectangle 13"/>
          <p:cNvSpPr/>
          <p:nvPr/>
        </p:nvSpPr>
        <p:spPr>
          <a:xfrm>
            <a:off x="3573703" y="2487168"/>
            <a:ext cx="2384983"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TextBox 14"/>
          <p:cNvSpPr txBox="1"/>
          <p:nvPr/>
        </p:nvSpPr>
        <p:spPr>
          <a:xfrm>
            <a:off x="3573703" y="2642616"/>
            <a:ext cx="2384983" cy="548640"/>
          </a:xfrm>
          <a:prstGeom prst="rect">
            <a:avLst/>
          </a:prstGeom>
          <a:noFill/>
        </p:spPr>
        <p:txBody>
          <a:bodyPr wrap="square" anchor="t" lIns="0" rIns="0" tIns="0" bIns="0">
            <a:spAutoFit/>
          </a:bodyPr>
          <a:lstStyle/>
          <a:p>
            <a:pPr algn="ctr">
              <a:lnSpc>
                <a:spcPct val="100000"/>
              </a:lnSpc>
              <a:spcAft>
                <a:spcPts val="600"/>
              </a:spcAft>
            </a:pPr>
            <a:r>
              <a:rPr sz="3400" b="1" i="0">
                <a:solidFill>
                  <a:srgbClr val="2E6DA4"/>
                </a:solidFill>
                <a:latin typeface="Arial"/>
              </a:rPr>
              <a:t>3</a:t>
            </a:r>
          </a:p>
        </p:txBody>
      </p:sp>
      <p:sp>
        <p:nvSpPr>
          <p:cNvPr id="16" name="TextBox 15"/>
          <p:cNvSpPr txBox="1"/>
          <p:nvPr/>
        </p:nvSpPr>
        <p:spPr>
          <a:xfrm>
            <a:off x="3573703" y="3191256"/>
            <a:ext cx="2384983" cy="365760"/>
          </a:xfrm>
          <a:prstGeom prst="rect">
            <a:avLst/>
          </a:prstGeom>
          <a:noFill/>
        </p:spPr>
        <p:txBody>
          <a:bodyPr wrap="square" anchor="t" lIns="0" rIns="0" tIns="0" bIns="0">
            <a:spAutoFit/>
          </a:bodyPr>
          <a:lstStyle/>
          <a:p>
            <a:pPr algn="ctr">
              <a:lnSpc>
                <a:spcPct val="100000"/>
              </a:lnSpc>
              <a:spcAft>
                <a:spcPts val="600"/>
              </a:spcAft>
            </a:pPr>
            <a:r>
              <a:rPr sz="1200" b="0" i="0">
                <a:solidFill>
                  <a:srgbClr val="53606D"/>
                </a:solidFill>
                <a:latin typeface="Arial"/>
              </a:rPr>
              <a:t>văn bản chờ tôi duyệt</a:t>
            </a:r>
          </a:p>
        </p:txBody>
      </p:sp>
      <p:sp>
        <p:nvSpPr>
          <p:cNvPr id="17" name="Rounded Rectangle 16"/>
          <p:cNvSpPr/>
          <p:nvPr/>
        </p:nvSpPr>
        <p:spPr>
          <a:xfrm>
            <a:off x="6233007" y="2487168"/>
            <a:ext cx="2384983"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6233007" y="2642616"/>
            <a:ext cx="2384983" cy="548640"/>
          </a:xfrm>
          <a:prstGeom prst="rect">
            <a:avLst/>
          </a:prstGeom>
          <a:noFill/>
        </p:spPr>
        <p:txBody>
          <a:bodyPr wrap="square" anchor="t" lIns="0" rIns="0" tIns="0" bIns="0">
            <a:spAutoFit/>
          </a:bodyPr>
          <a:lstStyle/>
          <a:p>
            <a:pPr algn="ctr">
              <a:lnSpc>
                <a:spcPct val="100000"/>
              </a:lnSpc>
              <a:spcAft>
                <a:spcPts val="600"/>
              </a:spcAft>
            </a:pPr>
            <a:r>
              <a:rPr sz="3400" b="1" i="0">
                <a:solidFill>
                  <a:srgbClr val="2E6DA4"/>
                </a:solidFill>
                <a:latin typeface="Arial"/>
              </a:rPr>
              <a:t>2</a:t>
            </a:r>
          </a:p>
        </p:txBody>
      </p:sp>
      <p:sp>
        <p:nvSpPr>
          <p:cNvPr id="19" name="TextBox 18"/>
          <p:cNvSpPr txBox="1"/>
          <p:nvPr/>
        </p:nvSpPr>
        <p:spPr>
          <a:xfrm>
            <a:off x="6233007" y="3191256"/>
            <a:ext cx="2384983" cy="365760"/>
          </a:xfrm>
          <a:prstGeom prst="rect">
            <a:avLst/>
          </a:prstGeom>
          <a:noFill/>
        </p:spPr>
        <p:txBody>
          <a:bodyPr wrap="square" anchor="t" lIns="0" rIns="0" tIns="0" bIns="0">
            <a:spAutoFit/>
          </a:bodyPr>
          <a:lstStyle/>
          <a:p>
            <a:pPr algn="ctr">
              <a:lnSpc>
                <a:spcPct val="100000"/>
              </a:lnSpc>
              <a:spcAft>
                <a:spcPts val="600"/>
              </a:spcAft>
            </a:pPr>
            <a:r>
              <a:rPr sz="1200" b="0" i="0">
                <a:solidFill>
                  <a:srgbClr val="53606D"/>
                </a:solidFill>
                <a:latin typeface="Arial"/>
              </a:rPr>
              <a:t>cuộc họp chiều nay</a:t>
            </a:r>
          </a:p>
        </p:txBody>
      </p:sp>
      <p:sp>
        <p:nvSpPr>
          <p:cNvPr id="20" name="Rounded Rectangle 19"/>
          <p:cNvSpPr/>
          <p:nvPr/>
        </p:nvSpPr>
        <p:spPr>
          <a:xfrm>
            <a:off x="8892311" y="2487168"/>
            <a:ext cx="2384983" cy="11430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1" name="TextBox 20"/>
          <p:cNvSpPr txBox="1"/>
          <p:nvPr/>
        </p:nvSpPr>
        <p:spPr>
          <a:xfrm>
            <a:off x="8892311" y="2642616"/>
            <a:ext cx="2384983" cy="548640"/>
          </a:xfrm>
          <a:prstGeom prst="rect">
            <a:avLst/>
          </a:prstGeom>
          <a:noFill/>
        </p:spPr>
        <p:txBody>
          <a:bodyPr wrap="square" anchor="t" lIns="0" rIns="0" tIns="0" bIns="0">
            <a:spAutoFit/>
          </a:bodyPr>
          <a:lstStyle/>
          <a:p>
            <a:pPr algn="ctr">
              <a:lnSpc>
                <a:spcPct val="100000"/>
              </a:lnSpc>
              <a:spcAft>
                <a:spcPts val="600"/>
              </a:spcAft>
            </a:pPr>
            <a:r>
              <a:rPr sz="3400" b="1" i="0">
                <a:solidFill>
                  <a:srgbClr val="2E6DA4"/>
                </a:solidFill>
                <a:latin typeface="Arial"/>
              </a:rPr>
              <a:t>1</a:t>
            </a:r>
          </a:p>
        </p:txBody>
      </p:sp>
      <p:sp>
        <p:nvSpPr>
          <p:cNvPr id="22" name="TextBox 21"/>
          <p:cNvSpPr txBox="1"/>
          <p:nvPr/>
        </p:nvSpPr>
        <p:spPr>
          <a:xfrm>
            <a:off x="8892311" y="3191256"/>
            <a:ext cx="2384983" cy="365760"/>
          </a:xfrm>
          <a:prstGeom prst="rect">
            <a:avLst/>
          </a:prstGeom>
          <a:noFill/>
        </p:spPr>
        <p:txBody>
          <a:bodyPr wrap="square" anchor="t" lIns="0" rIns="0" tIns="0" bIns="0">
            <a:spAutoFit/>
          </a:bodyPr>
          <a:lstStyle/>
          <a:p>
            <a:pPr algn="ctr">
              <a:lnSpc>
                <a:spcPct val="100000"/>
              </a:lnSpc>
              <a:spcAft>
                <a:spcPts val="600"/>
              </a:spcAft>
            </a:pPr>
            <a:r>
              <a:rPr sz="1200" b="0" i="0">
                <a:solidFill>
                  <a:srgbClr val="53606D"/>
                </a:solidFill>
                <a:latin typeface="Arial"/>
              </a:rPr>
              <a:t>cảnh báo từ trợ lý AI</a:t>
            </a:r>
          </a:p>
        </p:txBody>
      </p:sp>
      <p:sp>
        <p:nvSpPr>
          <p:cNvPr id="23" name="Rounded Rectangle 22"/>
          <p:cNvSpPr/>
          <p:nvPr/>
        </p:nvSpPr>
        <p:spPr>
          <a:xfrm>
            <a:off x="914400" y="3858768"/>
            <a:ext cx="10362895" cy="685800"/>
          </a:xfrm>
          <a:prstGeom prst="roundRect">
            <a:avLst>
              <a:gd name="adj" fmla="val 6000"/>
            </a:avLst>
          </a:prstGeom>
          <a:solidFill>
            <a:srgbClr val="FDF3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4" name="TextBox 23"/>
          <p:cNvSpPr txBox="1"/>
          <p:nvPr/>
        </p:nvSpPr>
        <p:spPr>
          <a:xfrm>
            <a:off x="1143000" y="4041648"/>
            <a:ext cx="9905695" cy="365760"/>
          </a:xfrm>
          <a:prstGeom prst="rect">
            <a:avLst/>
          </a:prstGeom>
          <a:noFill/>
        </p:spPr>
        <p:txBody>
          <a:bodyPr wrap="square" anchor="t" lIns="0" rIns="0" tIns="0" bIns="0">
            <a:spAutoFit/>
          </a:bodyPr>
          <a:lstStyle/>
          <a:p>
            <a:pPr algn="l">
              <a:lnSpc>
                <a:spcPct val="100000"/>
              </a:lnSpc>
              <a:spcAft>
                <a:spcPts val="600"/>
              </a:spcAft>
            </a:pPr>
            <a:r>
              <a:rPr sz="1500" b="1" i="0">
                <a:solidFill>
                  <a:srgbClr val="8A5A0F"/>
                </a:solidFill>
                <a:latin typeface="Arial"/>
              </a:rPr>
              <a:t>🔔  Cảnh báo AI:  3 hợp đồng giảng viên sắp hết hạn trong tháng sau — bấm để xem.</a:t>
            </a:r>
          </a:p>
        </p:txBody>
      </p:sp>
      <p:sp>
        <p:nvSpPr>
          <p:cNvPr id="25" name="TextBox 24"/>
          <p:cNvSpPr txBox="1"/>
          <p:nvPr/>
        </p:nvSpPr>
        <p:spPr>
          <a:xfrm>
            <a:off x="914400" y="4681728"/>
            <a:ext cx="10362895" cy="457200"/>
          </a:xfrm>
          <a:prstGeom prst="rect">
            <a:avLst/>
          </a:prstGeom>
          <a:noFill/>
        </p:spPr>
        <p:txBody>
          <a:bodyPr wrap="square" anchor="t" lIns="0" rIns="0" tIns="0" bIns="0">
            <a:spAutoFit/>
          </a:bodyPr>
          <a:lstStyle/>
          <a:p>
            <a:pPr algn="l">
              <a:lnSpc>
                <a:spcPct val="120000"/>
              </a:lnSpc>
              <a:spcAft>
                <a:spcPts val="600"/>
              </a:spcAft>
            </a:pPr>
            <a:r>
              <a:rPr sz="1400" b="0" i="0">
                <a:solidFill>
                  <a:srgbClr val="53606D"/>
                </a:solidFill>
                <a:latin typeface="Arial"/>
              </a:rPr>
              <a:t>Mỗi người đăng nhập là thấy ngay việc của mình, không phải đi tìm trong danh mục. Trợ lý AI chủ động nhắc trước những việc quan trọng.</a:t>
            </a:r>
          </a:p>
        </p:txBody>
      </p:sp>
      <p:sp>
        <p:nvSpPr>
          <p:cNvPr id="26" name="TextBox 25"/>
          <p:cNvSpPr txBox="1"/>
          <p:nvPr/>
        </p:nvSpPr>
        <p:spPr>
          <a:xfrm>
            <a:off x="685800" y="5989320"/>
            <a:ext cx="7315200" cy="274320"/>
          </a:xfrm>
          <a:prstGeom prst="rect">
            <a:avLst/>
          </a:prstGeom>
          <a:noFill/>
        </p:spPr>
        <p:txBody>
          <a:bodyPr wrap="square" anchor="t" lIns="0" rIns="0" tIns="0" bIns="0">
            <a:spAutoFit/>
          </a:bodyPr>
          <a:lstStyle/>
          <a:p>
            <a:pPr algn="l">
              <a:lnSpc>
                <a:spcPct val="100000"/>
              </a:lnSpc>
              <a:spcAft>
                <a:spcPts val="600"/>
              </a:spcAft>
            </a:pPr>
            <a:r>
              <a:rPr sz="1150" b="0" i="1">
                <a:solidFill>
                  <a:srgbClr val="53606D"/>
                </a:solidFill>
                <a:latin typeface="Arial"/>
              </a:rPr>
              <a:t>Bản phác thảo giao diện (mô phỏng), chưa phải sản phẩm chạy thật.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DEMO  2/3</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Bảng công việc — nhìn một cái biết ai đang làm gì</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2499283" cy="32004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685800" y="1618488"/>
            <a:ext cx="2499283" cy="457200"/>
          </a:xfrm>
          <a:prstGeom prst="roundRect">
            <a:avLst>
              <a:gd name="adj" fmla="val 6000"/>
            </a:avLst>
          </a:prstGeom>
          <a:solidFill>
            <a:srgbClr val="8A93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868680" y="1728216"/>
            <a:ext cx="2133523"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Cần làm</a:t>
            </a:r>
          </a:p>
        </p:txBody>
      </p:sp>
      <p:sp>
        <p:nvSpPr>
          <p:cNvPr id="8" name="Rounded Rectangle 7"/>
          <p:cNvSpPr/>
          <p:nvPr/>
        </p:nvSpPr>
        <p:spPr>
          <a:xfrm>
            <a:off x="832104" y="2240280"/>
            <a:ext cx="2206675" cy="914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978408" y="2368296"/>
            <a:ext cx="1914067" cy="502920"/>
          </a:xfrm>
          <a:prstGeom prst="rect">
            <a:avLst/>
          </a:prstGeom>
          <a:noFill/>
        </p:spPr>
        <p:txBody>
          <a:bodyPr wrap="square" anchor="t" lIns="0" rIns="0" tIns="0" bIns="0">
            <a:spAutoFit/>
          </a:bodyPr>
          <a:lstStyle/>
          <a:p>
            <a:pPr algn="l">
              <a:lnSpc>
                <a:spcPct val="115000"/>
              </a:lnSpc>
              <a:spcAft>
                <a:spcPts val="600"/>
              </a:spcAft>
            </a:pPr>
            <a:r>
              <a:rPr sz="1200" b="1" i="0">
                <a:solidFill>
                  <a:srgbClr val="1B3A5C"/>
                </a:solidFill>
                <a:latin typeface="Arial"/>
              </a:rPr>
              <a:t>Chuẩn bị hồ sơ đánh giá giảng viên</a:t>
            </a:r>
          </a:p>
        </p:txBody>
      </p:sp>
      <p:sp>
        <p:nvSpPr>
          <p:cNvPr id="10" name="TextBox 9"/>
          <p:cNvSpPr txBox="1"/>
          <p:nvPr/>
        </p:nvSpPr>
        <p:spPr>
          <a:xfrm>
            <a:off x="978408" y="2862072"/>
            <a:ext cx="1914067"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53606D"/>
                </a:solidFill>
                <a:latin typeface="Arial"/>
              </a:rPr>
              <a:t>👤 Cô Lan · hạn 15/7</a:t>
            </a:r>
          </a:p>
        </p:txBody>
      </p:sp>
      <p:sp>
        <p:nvSpPr>
          <p:cNvPr id="11" name="Rounded Rectangle 10"/>
          <p:cNvSpPr/>
          <p:nvPr/>
        </p:nvSpPr>
        <p:spPr>
          <a:xfrm>
            <a:off x="832104" y="3291840"/>
            <a:ext cx="2206675" cy="914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2" name="TextBox 11"/>
          <p:cNvSpPr txBox="1"/>
          <p:nvPr/>
        </p:nvSpPr>
        <p:spPr>
          <a:xfrm>
            <a:off x="978408" y="3419856"/>
            <a:ext cx="1914067" cy="502920"/>
          </a:xfrm>
          <a:prstGeom prst="rect">
            <a:avLst/>
          </a:prstGeom>
          <a:noFill/>
        </p:spPr>
        <p:txBody>
          <a:bodyPr wrap="square" anchor="t" lIns="0" rIns="0" tIns="0" bIns="0">
            <a:spAutoFit/>
          </a:bodyPr>
          <a:lstStyle/>
          <a:p>
            <a:pPr algn="l">
              <a:lnSpc>
                <a:spcPct val="115000"/>
              </a:lnSpc>
              <a:spcAft>
                <a:spcPts val="600"/>
              </a:spcAft>
            </a:pPr>
            <a:r>
              <a:rPr sz="1200" b="1" i="0">
                <a:solidFill>
                  <a:srgbClr val="1B3A5C"/>
                </a:solidFill>
                <a:latin typeface="Arial"/>
              </a:rPr>
              <a:t>Cập nhật danh sách phòng học</a:t>
            </a:r>
          </a:p>
        </p:txBody>
      </p:sp>
      <p:sp>
        <p:nvSpPr>
          <p:cNvPr id="13" name="TextBox 12"/>
          <p:cNvSpPr txBox="1"/>
          <p:nvPr/>
        </p:nvSpPr>
        <p:spPr>
          <a:xfrm>
            <a:off x="978408" y="3913632"/>
            <a:ext cx="1914067"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53606D"/>
                </a:solidFill>
                <a:latin typeface="Arial"/>
              </a:rPr>
              <a:t>👤 Anh Nam · hạn 18/7</a:t>
            </a:r>
          </a:p>
        </p:txBody>
      </p:sp>
      <p:sp>
        <p:nvSpPr>
          <p:cNvPr id="14" name="Rounded Rectangle 13"/>
          <p:cNvSpPr/>
          <p:nvPr/>
        </p:nvSpPr>
        <p:spPr>
          <a:xfrm>
            <a:off x="3459403" y="1618488"/>
            <a:ext cx="2499283" cy="32004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Rounded Rectangle 14"/>
          <p:cNvSpPr/>
          <p:nvPr/>
        </p:nvSpPr>
        <p:spPr>
          <a:xfrm>
            <a:off x="3459403" y="1618488"/>
            <a:ext cx="2499283" cy="457200"/>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6" name="TextBox 15"/>
          <p:cNvSpPr txBox="1"/>
          <p:nvPr/>
        </p:nvSpPr>
        <p:spPr>
          <a:xfrm>
            <a:off x="3642283" y="1728216"/>
            <a:ext cx="2133523"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Đang làm</a:t>
            </a:r>
          </a:p>
        </p:txBody>
      </p:sp>
      <p:sp>
        <p:nvSpPr>
          <p:cNvPr id="17" name="Rounded Rectangle 16"/>
          <p:cNvSpPr/>
          <p:nvPr/>
        </p:nvSpPr>
        <p:spPr>
          <a:xfrm>
            <a:off x="3605707" y="2240280"/>
            <a:ext cx="2206675" cy="914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3752011" y="2368296"/>
            <a:ext cx="1914067" cy="502920"/>
          </a:xfrm>
          <a:prstGeom prst="rect">
            <a:avLst/>
          </a:prstGeom>
          <a:noFill/>
        </p:spPr>
        <p:txBody>
          <a:bodyPr wrap="square" anchor="t" lIns="0" rIns="0" tIns="0" bIns="0">
            <a:spAutoFit/>
          </a:bodyPr>
          <a:lstStyle/>
          <a:p>
            <a:pPr algn="l">
              <a:lnSpc>
                <a:spcPct val="115000"/>
              </a:lnSpc>
              <a:spcAft>
                <a:spcPts val="600"/>
              </a:spcAft>
            </a:pPr>
            <a:r>
              <a:rPr sz="1200" b="1" i="0">
                <a:solidFill>
                  <a:srgbClr val="1B3A5C"/>
                </a:solidFill>
                <a:latin typeface="Arial"/>
              </a:rPr>
              <a:t>Soạn quyết định điều động</a:t>
            </a:r>
          </a:p>
        </p:txBody>
      </p:sp>
      <p:sp>
        <p:nvSpPr>
          <p:cNvPr id="19" name="TextBox 18"/>
          <p:cNvSpPr txBox="1"/>
          <p:nvPr/>
        </p:nvSpPr>
        <p:spPr>
          <a:xfrm>
            <a:off x="3752011" y="2862072"/>
            <a:ext cx="1914067"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53606D"/>
                </a:solidFill>
                <a:latin typeface="Arial"/>
              </a:rPr>
              <a:t>👤 Cô Hà · hạn 14/7</a:t>
            </a:r>
          </a:p>
        </p:txBody>
      </p:sp>
      <p:sp>
        <p:nvSpPr>
          <p:cNvPr id="20" name="Rounded Rectangle 19"/>
          <p:cNvSpPr/>
          <p:nvPr/>
        </p:nvSpPr>
        <p:spPr>
          <a:xfrm>
            <a:off x="6233007" y="1618488"/>
            <a:ext cx="2499283" cy="32004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1" name="Rounded Rectangle 20"/>
          <p:cNvSpPr/>
          <p:nvPr/>
        </p:nvSpPr>
        <p:spPr>
          <a:xfrm>
            <a:off x="6233007" y="1618488"/>
            <a:ext cx="2499283" cy="457200"/>
          </a:xfrm>
          <a:prstGeom prst="roundRect">
            <a:avLst>
              <a:gd name="adj" fmla="val 6000"/>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2" name="TextBox 21"/>
          <p:cNvSpPr txBox="1"/>
          <p:nvPr/>
        </p:nvSpPr>
        <p:spPr>
          <a:xfrm>
            <a:off x="6415887" y="1728216"/>
            <a:ext cx="2133523"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Chờ duyệt</a:t>
            </a:r>
          </a:p>
        </p:txBody>
      </p:sp>
      <p:sp>
        <p:nvSpPr>
          <p:cNvPr id="23" name="Rounded Rectangle 22"/>
          <p:cNvSpPr/>
          <p:nvPr/>
        </p:nvSpPr>
        <p:spPr>
          <a:xfrm>
            <a:off x="6379311" y="2240280"/>
            <a:ext cx="2206675" cy="914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4" name="TextBox 23"/>
          <p:cNvSpPr txBox="1"/>
          <p:nvPr/>
        </p:nvSpPr>
        <p:spPr>
          <a:xfrm>
            <a:off x="6525615" y="2368296"/>
            <a:ext cx="1914067" cy="502920"/>
          </a:xfrm>
          <a:prstGeom prst="rect">
            <a:avLst/>
          </a:prstGeom>
          <a:noFill/>
        </p:spPr>
        <p:txBody>
          <a:bodyPr wrap="square" anchor="t" lIns="0" rIns="0" tIns="0" bIns="0">
            <a:spAutoFit/>
          </a:bodyPr>
          <a:lstStyle/>
          <a:p>
            <a:pPr algn="l">
              <a:lnSpc>
                <a:spcPct val="115000"/>
              </a:lnSpc>
              <a:spcAft>
                <a:spcPts val="600"/>
              </a:spcAft>
            </a:pPr>
            <a:r>
              <a:rPr sz="1200" b="1" i="0">
                <a:solidFill>
                  <a:srgbClr val="1B3A5C"/>
                </a:solidFill>
                <a:latin typeface="Arial"/>
              </a:rPr>
              <a:t>Kế hoạch tuyển sinh 2026</a:t>
            </a:r>
          </a:p>
        </p:txBody>
      </p:sp>
      <p:sp>
        <p:nvSpPr>
          <p:cNvPr id="25" name="TextBox 24"/>
          <p:cNvSpPr txBox="1"/>
          <p:nvPr/>
        </p:nvSpPr>
        <p:spPr>
          <a:xfrm>
            <a:off x="6525615" y="2862072"/>
            <a:ext cx="1914067"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53606D"/>
                </a:solidFill>
                <a:latin typeface="Arial"/>
              </a:rPr>
              <a:t>👤 Thầy Sơn</a:t>
            </a:r>
          </a:p>
        </p:txBody>
      </p:sp>
      <p:sp>
        <p:nvSpPr>
          <p:cNvPr id="26" name="Rounded Rectangle 25"/>
          <p:cNvSpPr/>
          <p:nvPr/>
        </p:nvSpPr>
        <p:spPr>
          <a:xfrm>
            <a:off x="9006611" y="1618488"/>
            <a:ext cx="2499283" cy="32004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7" name="Rounded Rectangle 26"/>
          <p:cNvSpPr/>
          <p:nvPr/>
        </p:nvSpPr>
        <p:spPr>
          <a:xfrm>
            <a:off x="9006611" y="1618488"/>
            <a:ext cx="2499283" cy="457200"/>
          </a:xfrm>
          <a:prstGeom prst="roundRect">
            <a:avLst>
              <a:gd name="adj" fmla="val 6000"/>
            </a:avLst>
          </a:prstGeom>
          <a:solidFill>
            <a:srgbClr val="2E7D5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8" name="TextBox 27"/>
          <p:cNvSpPr txBox="1"/>
          <p:nvPr/>
        </p:nvSpPr>
        <p:spPr>
          <a:xfrm>
            <a:off x="9189491" y="1728216"/>
            <a:ext cx="2133523"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Xong</a:t>
            </a:r>
          </a:p>
        </p:txBody>
      </p:sp>
      <p:sp>
        <p:nvSpPr>
          <p:cNvPr id="29" name="Rounded Rectangle 28"/>
          <p:cNvSpPr/>
          <p:nvPr/>
        </p:nvSpPr>
        <p:spPr>
          <a:xfrm>
            <a:off x="9152915" y="2240280"/>
            <a:ext cx="2206675" cy="914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0" name="TextBox 29"/>
          <p:cNvSpPr txBox="1"/>
          <p:nvPr/>
        </p:nvSpPr>
        <p:spPr>
          <a:xfrm>
            <a:off x="9299219" y="2368296"/>
            <a:ext cx="1914067" cy="502920"/>
          </a:xfrm>
          <a:prstGeom prst="rect">
            <a:avLst/>
          </a:prstGeom>
          <a:noFill/>
        </p:spPr>
        <p:txBody>
          <a:bodyPr wrap="square" anchor="t" lIns="0" rIns="0" tIns="0" bIns="0">
            <a:spAutoFit/>
          </a:bodyPr>
          <a:lstStyle/>
          <a:p>
            <a:pPr algn="l">
              <a:lnSpc>
                <a:spcPct val="115000"/>
              </a:lnSpc>
              <a:spcAft>
                <a:spcPts val="600"/>
              </a:spcAft>
            </a:pPr>
            <a:r>
              <a:rPr sz="1200" b="1" i="0">
                <a:solidFill>
                  <a:srgbClr val="1B3A5C"/>
                </a:solidFill>
                <a:latin typeface="Arial"/>
              </a:rPr>
              <a:t>Báo cáo chấm công tháng 6</a:t>
            </a:r>
          </a:p>
        </p:txBody>
      </p:sp>
      <p:sp>
        <p:nvSpPr>
          <p:cNvPr id="31" name="TextBox 30"/>
          <p:cNvSpPr txBox="1"/>
          <p:nvPr/>
        </p:nvSpPr>
        <p:spPr>
          <a:xfrm>
            <a:off x="9299219" y="2862072"/>
            <a:ext cx="1914067" cy="274320"/>
          </a:xfrm>
          <a:prstGeom prst="rect">
            <a:avLst/>
          </a:prstGeom>
          <a:noFill/>
        </p:spPr>
        <p:txBody>
          <a:bodyPr wrap="square" anchor="t" lIns="0" rIns="0" tIns="0" bIns="0">
            <a:spAutoFit/>
          </a:bodyPr>
          <a:lstStyle/>
          <a:p>
            <a:pPr algn="l">
              <a:lnSpc>
                <a:spcPct val="100000"/>
              </a:lnSpc>
              <a:spcAft>
                <a:spcPts val="600"/>
              </a:spcAft>
            </a:pPr>
            <a:r>
              <a:rPr sz="1050" b="0" i="0">
                <a:solidFill>
                  <a:srgbClr val="53606D"/>
                </a:solidFill>
                <a:latin typeface="Arial"/>
              </a:rPr>
              <a:t>👤 ✓ hoàn thành</a:t>
            </a:r>
          </a:p>
        </p:txBody>
      </p:sp>
      <p:sp>
        <p:nvSpPr>
          <p:cNvPr id="32" name="Rounded Rectangle 31"/>
          <p:cNvSpPr/>
          <p:nvPr/>
        </p:nvSpPr>
        <p:spPr>
          <a:xfrm>
            <a:off x="685800" y="5047488"/>
            <a:ext cx="10820095" cy="914400"/>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33" name="TextBox 32"/>
          <p:cNvSpPr txBox="1"/>
          <p:nvPr/>
        </p:nvSpPr>
        <p:spPr>
          <a:xfrm>
            <a:off x="960120" y="5230368"/>
            <a:ext cx="10271455" cy="640080"/>
          </a:xfrm>
          <a:prstGeom prst="rect">
            <a:avLst/>
          </a:prstGeom>
          <a:noFill/>
        </p:spPr>
        <p:txBody>
          <a:bodyPr wrap="square" anchor="t" lIns="0" rIns="0" tIns="0" bIns="0">
            <a:spAutoFit/>
          </a:bodyPr>
          <a:lstStyle/>
          <a:p>
            <a:pPr algn="l">
              <a:lnSpc>
                <a:spcPct val="130000"/>
              </a:lnSpc>
              <a:spcAft>
                <a:spcPts val="600"/>
              </a:spcAft>
            </a:pPr>
            <a:r>
              <a:rPr sz="1400" b="0" i="0">
                <a:solidFill>
                  <a:srgbClr val="1B3A5C"/>
                </a:solidFill>
                <a:latin typeface="Arial"/>
              </a:rPr>
              <a:t>Kéo–thả thẻ việc giữa các cột.  Người được giao nhận thông báo ngay (trên phần mềm, email, điện thoại).</a:t>
            </a:r>
          </a:p>
          <a:p>
            <a:pPr algn="l">
              <a:lnSpc>
                <a:spcPct val="130000"/>
              </a:lnSpc>
              <a:spcAft>
                <a:spcPts val="600"/>
              </a:spcAft>
            </a:pPr>
            <a:r>
              <a:rPr sz="1400" b="0" i="0">
                <a:solidFill>
                  <a:srgbClr val="1B3A5C"/>
                </a:solidFill>
                <a:latin typeface="Arial"/>
              </a:rPr>
              <a:t>Có bình luận, nhắc tên đồng nghiệp, chia việc con, và ghi lại toàn bộ lịch sử thay đổi — truy được ai làm gì, khi nào.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DEMO  3/3</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Trợ lý AI — hỏi bằng lời, và làm hộ thao tác</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6949440" cy="4343400"/>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Rounded Rectangle 5"/>
          <p:cNvSpPr/>
          <p:nvPr/>
        </p:nvSpPr>
        <p:spPr>
          <a:xfrm>
            <a:off x="685800" y="1618488"/>
            <a:ext cx="6949440" cy="50292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7" name="TextBox 6"/>
          <p:cNvSpPr txBox="1"/>
          <p:nvPr/>
        </p:nvSpPr>
        <p:spPr>
          <a:xfrm>
            <a:off x="914400" y="1746504"/>
            <a:ext cx="3657600" cy="274320"/>
          </a:xfrm>
          <a:prstGeom prst="rect">
            <a:avLst/>
          </a:prstGeom>
          <a:noFill/>
        </p:spPr>
        <p:txBody>
          <a:bodyPr wrap="square" anchor="t" lIns="0" rIns="0" tIns="0" bIns="0">
            <a:spAutoFit/>
          </a:bodyPr>
          <a:lstStyle/>
          <a:p>
            <a:pPr algn="l">
              <a:lnSpc>
                <a:spcPct val="100000"/>
              </a:lnSpc>
              <a:spcAft>
                <a:spcPts val="600"/>
              </a:spcAft>
            </a:pPr>
            <a:r>
              <a:rPr sz="1400" b="1" i="0">
                <a:solidFill>
                  <a:srgbClr val="FFFFFF"/>
                </a:solidFill>
                <a:latin typeface="Arial"/>
              </a:rPr>
              <a:t>🤖   Trợ lý AI</a:t>
            </a:r>
          </a:p>
        </p:txBody>
      </p:sp>
      <p:sp>
        <p:nvSpPr>
          <p:cNvPr id="8" name="Rounded Rectangle 7"/>
          <p:cNvSpPr/>
          <p:nvPr/>
        </p:nvSpPr>
        <p:spPr>
          <a:xfrm>
            <a:off x="3429000" y="2331720"/>
            <a:ext cx="3931920" cy="548640"/>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3611879" y="2478024"/>
            <a:ext cx="3566160" cy="365760"/>
          </a:xfrm>
          <a:prstGeom prst="rect">
            <a:avLst/>
          </a:prstGeom>
          <a:noFill/>
        </p:spPr>
        <p:txBody>
          <a:bodyPr wrap="square" anchor="t" lIns="0" rIns="0" tIns="0" bIns="0">
            <a:spAutoFit/>
          </a:bodyPr>
          <a:lstStyle/>
          <a:p>
            <a:pPr algn="l">
              <a:lnSpc>
                <a:spcPct val="100000"/>
              </a:lnSpc>
              <a:spcAft>
                <a:spcPts val="600"/>
              </a:spcAft>
            </a:pPr>
            <a:r>
              <a:rPr sz="1300" b="0" i="0">
                <a:solidFill>
                  <a:srgbClr val="FFFFFF"/>
                </a:solidFill>
                <a:latin typeface="Arial"/>
              </a:rPr>
              <a:t>Tôi còn mấy ngày phép năm nay?</a:t>
            </a:r>
          </a:p>
        </p:txBody>
      </p:sp>
      <p:sp>
        <p:nvSpPr>
          <p:cNvPr id="10" name="Rounded Rectangle 9"/>
          <p:cNvSpPr/>
          <p:nvPr/>
        </p:nvSpPr>
        <p:spPr>
          <a:xfrm>
            <a:off x="960120" y="3063239"/>
            <a:ext cx="5394960" cy="54864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1143000" y="3209544"/>
            <a:ext cx="5029200" cy="320040"/>
          </a:xfrm>
          <a:prstGeom prst="rect">
            <a:avLst/>
          </a:prstGeom>
          <a:noFill/>
        </p:spPr>
        <p:txBody>
          <a:bodyPr wrap="square" anchor="t" lIns="0" rIns="0" tIns="0" bIns="0">
            <a:spAutoFit/>
          </a:bodyPr>
          <a:lstStyle/>
          <a:p>
            <a:pPr algn="l">
              <a:lnSpc>
                <a:spcPct val="125000"/>
              </a:lnSpc>
              <a:spcAft>
                <a:spcPts val="600"/>
              </a:spcAft>
            </a:pPr>
            <a:r>
              <a:rPr sz="1300" b="0" i="0">
                <a:solidFill>
                  <a:srgbClr val="1B3A5C"/>
                </a:solidFill>
                <a:latin typeface="Arial"/>
              </a:rPr>
              <a:t>Dạ, anh còn 7 ngày phép trong năm 2026 (đã dùng 5/12 ngày).</a:t>
            </a:r>
          </a:p>
        </p:txBody>
      </p:sp>
      <p:sp>
        <p:nvSpPr>
          <p:cNvPr id="12" name="Rounded Rectangle 11"/>
          <p:cNvSpPr/>
          <p:nvPr/>
        </p:nvSpPr>
        <p:spPr>
          <a:xfrm>
            <a:off x="3429000" y="3813048"/>
            <a:ext cx="3931920" cy="548640"/>
          </a:xfrm>
          <a:prstGeom prst="roundRect">
            <a:avLst>
              <a:gd name="adj" fmla="val 6000"/>
            </a:avLst>
          </a:prstGeom>
          <a:solidFill>
            <a:srgbClr val="2E6DA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3" name="TextBox 12"/>
          <p:cNvSpPr txBox="1"/>
          <p:nvPr/>
        </p:nvSpPr>
        <p:spPr>
          <a:xfrm>
            <a:off x="3611879" y="3959352"/>
            <a:ext cx="3566160" cy="365760"/>
          </a:xfrm>
          <a:prstGeom prst="rect">
            <a:avLst/>
          </a:prstGeom>
          <a:noFill/>
        </p:spPr>
        <p:txBody>
          <a:bodyPr wrap="square" anchor="t" lIns="0" rIns="0" tIns="0" bIns="0">
            <a:spAutoFit/>
          </a:bodyPr>
          <a:lstStyle/>
          <a:p>
            <a:pPr algn="l">
              <a:lnSpc>
                <a:spcPct val="100000"/>
              </a:lnSpc>
              <a:spcAft>
                <a:spcPts val="600"/>
              </a:spcAft>
            </a:pPr>
            <a:r>
              <a:rPr sz="1300" b="0" i="0">
                <a:solidFill>
                  <a:srgbClr val="FFFFFF"/>
                </a:solidFill>
                <a:latin typeface="Arial"/>
              </a:rPr>
              <a:t>Tạo việc giao cho anh Nam, hạn thứ Sáu</a:t>
            </a:r>
          </a:p>
        </p:txBody>
      </p:sp>
      <p:sp>
        <p:nvSpPr>
          <p:cNvPr id="14" name="Rounded Rectangle 13"/>
          <p:cNvSpPr/>
          <p:nvPr/>
        </p:nvSpPr>
        <p:spPr>
          <a:xfrm>
            <a:off x="960120" y="4544568"/>
            <a:ext cx="5394960" cy="914400"/>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5" name="TextBox 14"/>
          <p:cNvSpPr txBox="1"/>
          <p:nvPr/>
        </p:nvSpPr>
        <p:spPr>
          <a:xfrm>
            <a:off x="1143000" y="4690872"/>
            <a:ext cx="5029200" cy="685800"/>
          </a:xfrm>
          <a:prstGeom prst="rect">
            <a:avLst/>
          </a:prstGeom>
          <a:noFill/>
        </p:spPr>
        <p:txBody>
          <a:bodyPr wrap="square" anchor="t" lIns="0" rIns="0" tIns="0" bIns="0">
            <a:spAutoFit/>
          </a:bodyPr>
          <a:lstStyle/>
          <a:p>
            <a:pPr algn="l">
              <a:lnSpc>
                <a:spcPct val="125000"/>
              </a:lnSpc>
              <a:spcAft>
                <a:spcPts val="600"/>
              </a:spcAft>
            </a:pPr>
            <a:r>
              <a:rPr sz="1300" b="0" i="0">
                <a:solidFill>
                  <a:srgbClr val="1B3A5C"/>
                </a:solidFill>
                <a:latin typeface="Arial"/>
              </a:rPr>
              <a:t>Cháu đã tạo việc “Cập nhật danh sách phòng học” giao cho anh Nam, hạn 18/7.   ✓ Đã tạo &amp; gửi thông báo</a:t>
            </a:r>
          </a:p>
        </p:txBody>
      </p:sp>
      <p:sp>
        <p:nvSpPr>
          <p:cNvPr id="16" name="TextBox 15"/>
          <p:cNvSpPr txBox="1"/>
          <p:nvPr/>
        </p:nvSpPr>
        <p:spPr>
          <a:xfrm>
            <a:off x="978408" y="5714999"/>
            <a:ext cx="6400800" cy="365760"/>
          </a:xfrm>
          <a:prstGeom prst="rect">
            <a:avLst/>
          </a:prstGeom>
          <a:noFill/>
        </p:spPr>
        <p:txBody>
          <a:bodyPr wrap="square" anchor="t" lIns="0" rIns="0" tIns="0" bIns="0">
            <a:spAutoFit/>
          </a:bodyPr>
          <a:lstStyle/>
          <a:p>
            <a:pPr algn="l">
              <a:lnSpc>
                <a:spcPct val="100000"/>
              </a:lnSpc>
              <a:spcAft>
                <a:spcPts val="600"/>
              </a:spcAft>
            </a:pPr>
            <a:r>
              <a:rPr sz="1300" b="1" i="0">
                <a:solidFill>
                  <a:srgbClr val="1B3A5C"/>
                </a:solidFill>
                <a:latin typeface="Arial"/>
              </a:rPr>
              <a:t>AI không chỉ trả lời — còn làm hộ thao tác, trong đúng quyền của người dùng.</a:t>
            </a:r>
          </a:p>
        </p:txBody>
      </p:sp>
      <p:sp>
        <p:nvSpPr>
          <p:cNvPr id="17" name="Rounded Rectangle 16"/>
          <p:cNvSpPr/>
          <p:nvPr/>
        </p:nvSpPr>
        <p:spPr>
          <a:xfrm>
            <a:off x="8001000" y="1618488"/>
            <a:ext cx="3504895" cy="434340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8" name="TextBox 17"/>
          <p:cNvSpPr txBox="1"/>
          <p:nvPr/>
        </p:nvSpPr>
        <p:spPr>
          <a:xfrm>
            <a:off x="8275320" y="1892807"/>
            <a:ext cx="2956255" cy="640080"/>
          </a:xfrm>
          <a:prstGeom prst="rect">
            <a:avLst/>
          </a:prstGeom>
          <a:noFill/>
        </p:spPr>
        <p:txBody>
          <a:bodyPr wrap="square" anchor="t" lIns="0" rIns="0" tIns="0" bIns="0">
            <a:spAutoFit/>
          </a:bodyPr>
          <a:lstStyle/>
          <a:p>
            <a:pPr algn="l">
              <a:lnSpc>
                <a:spcPct val="120000"/>
              </a:lnSpc>
              <a:spcAft>
                <a:spcPts val="600"/>
              </a:spcAft>
            </a:pPr>
            <a:r>
              <a:rPr sz="1700" b="1" i="0">
                <a:solidFill>
                  <a:srgbClr val="FFFFFF"/>
                </a:solidFill>
                <a:latin typeface="Arial"/>
              </a:rPr>
              <a:t>Vì sao đây là điểm khác biệt lớn nhất</a:t>
            </a:r>
          </a:p>
        </p:txBody>
      </p:sp>
      <p:sp>
        <p:nvSpPr>
          <p:cNvPr id="19" name="Oval 18"/>
          <p:cNvSpPr/>
          <p:nvPr/>
        </p:nvSpPr>
        <p:spPr>
          <a:xfrm>
            <a:off x="8275320" y="2880360"/>
            <a:ext cx="100584" cy="100584"/>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0" name="TextBox 19"/>
          <p:cNvSpPr txBox="1"/>
          <p:nvPr/>
        </p:nvSpPr>
        <p:spPr>
          <a:xfrm>
            <a:off x="8503920" y="2779776"/>
            <a:ext cx="2727655" cy="548640"/>
          </a:xfrm>
          <a:prstGeom prst="rect">
            <a:avLst/>
          </a:prstGeom>
          <a:noFill/>
        </p:spPr>
        <p:txBody>
          <a:bodyPr wrap="square" anchor="t" lIns="0" rIns="0" tIns="0" bIns="0">
            <a:spAutoFit/>
          </a:bodyPr>
          <a:lstStyle/>
          <a:p>
            <a:pPr algn="l">
              <a:lnSpc>
                <a:spcPct val="120000"/>
              </a:lnSpc>
              <a:spcAft>
                <a:spcPts val="600"/>
              </a:spcAft>
            </a:pPr>
            <a:r>
              <a:rPr sz="1300" b="0" i="0">
                <a:solidFill>
                  <a:srgbClr val="D9E4EE"/>
                </a:solidFill>
                <a:latin typeface="Arial"/>
              </a:rPr>
              <a:t>Không phần mềm quản lý đại học</a:t>
            </a:r>
          </a:p>
          <a:p>
            <a:pPr algn="l">
              <a:lnSpc>
                <a:spcPct val="120000"/>
              </a:lnSpc>
              <a:spcAft>
                <a:spcPts val="600"/>
              </a:spcAft>
            </a:pPr>
            <a:r>
              <a:rPr sz="1300" b="0" i="0">
                <a:solidFill>
                  <a:srgbClr val="D9E4EE"/>
                </a:solidFill>
                <a:latin typeface="Arial"/>
              </a:rPr>
              <a:t>trong nước nào đang có</a:t>
            </a:r>
          </a:p>
        </p:txBody>
      </p:sp>
      <p:sp>
        <p:nvSpPr>
          <p:cNvPr id="21" name="Oval 20"/>
          <p:cNvSpPr/>
          <p:nvPr/>
        </p:nvSpPr>
        <p:spPr>
          <a:xfrm>
            <a:off x="8275320" y="3593592"/>
            <a:ext cx="100584" cy="100584"/>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2" name="TextBox 21"/>
          <p:cNvSpPr txBox="1"/>
          <p:nvPr/>
        </p:nvSpPr>
        <p:spPr>
          <a:xfrm>
            <a:off x="8503920" y="3493008"/>
            <a:ext cx="2727655" cy="548640"/>
          </a:xfrm>
          <a:prstGeom prst="rect">
            <a:avLst/>
          </a:prstGeom>
          <a:noFill/>
        </p:spPr>
        <p:txBody>
          <a:bodyPr wrap="square" anchor="t" lIns="0" rIns="0" tIns="0" bIns="0">
            <a:spAutoFit/>
          </a:bodyPr>
          <a:lstStyle/>
          <a:p>
            <a:pPr algn="l">
              <a:lnSpc>
                <a:spcPct val="120000"/>
              </a:lnSpc>
              <a:spcAft>
                <a:spcPts val="600"/>
              </a:spcAft>
            </a:pPr>
            <a:r>
              <a:rPr sz="1300" b="0" i="0">
                <a:solidFill>
                  <a:srgbClr val="D9E4EE"/>
                </a:solidFill>
                <a:latin typeface="Arial"/>
              </a:rPr>
              <a:t>Người dùng không cần học</a:t>
            </a:r>
          </a:p>
          <a:p>
            <a:pPr algn="l">
              <a:lnSpc>
                <a:spcPct val="120000"/>
              </a:lnSpc>
              <a:spcAft>
                <a:spcPts val="600"/>
              </a:spcAft>
            </a:pPr>
            <a:r>
              <a:rPr sz="1300" b="0" i="0">
                <a:solidFill>
                  <a:srgbClr val="D9E4EE"/>
                </a:solidFill>
                <a:latin typeface="Arial"/>
              </a:rPr>
              <a:t>cách dùng phần mềm — cứ hỏi</a:t>
            </a:r>
          </a:p>
        </p:txBody>
      </p:sp>
      <p:sp>
        <p:nvSpPr>
          <p:cNvPr id="23" name="Oval 22"/>
          <p:cNvSpPr/>
          <p:nvPr/>
        </p:nvSpPr>
        <p:spPr>
          <a:xfrm>
            <a:off x="8275320" y="4306824"/>
            <a:ext cx="100584" cy="100584"/>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4" name="TextBox 23"/>
          <p:cNvSpPr txBox="1"/>
          <p:nvPr/>
        </p:nvSpPr>
        <p:spPr>
          <a:xfrm>
            <a:off x="8503920" y="4206240"/>
            <a:ext cx="2727655" cy="548640"/>
          </a:xfrm>
          <a:prstGeom prst="rect">
            <a:avLst/>
          </a:prstGeom>
          <a:noFill/>
        </p:spPr>
        <p:txBody>
          <a:bodyPr wrap="square" anchor="t" lIns="0" rIns="0" tIns="0" bIns="0">
            <a:spAutoFit/>
          </a:bodyPr>
          <a:lstStyle/>
          <a:p>
            <a:pPr algn="l">
              <a:lnSpc>
                <a:spcPct val="120000"/>
              </a:lnSpc>
              <a:spcAft>
                <a:spcPts val="600"/>
              </a:spcAft>
            </a:pPr>
            <a:r>
              <a:rPr sz="1300" b="0" i="0">
                <a:solidFill>
                  <a:srgbClr val="D9E4EE"/>
                </a:solidFill>
                <a:latin typeface="Arial"/>
              </a:rPr>
              <a:t>Giảm hẳn công đào tạo</a:t>
            </a:r>
          </a:p>
          <a:p>
            <a:pPr algn="l">
              <a:lnSpc>
                <a:spcPct val="120000"/>
              </a:lnSpc>
              <a:spcAft>
                <a:spcPts val="600"/>
              </a:spcAft>
            </a:pPr>
            <a:r>
              <a:rPr sz="1300" b="0" i="0">
                <a:solidFill>
                  <a:srgbClr val="D9E4EE"/>
                </a:solidFill>
                <a:latin typeface="Arial"/>
              </a:rPr>
              <a:t>khi triển khai cho trường mới</a:t>
            </a:r>
          </a:p>
        </p:txBody>
      </p:sp>
      <p:sp>
        <p:nvSpPr>
          <p:cNvPr id="25" name="Oval 24"/>
          <p:cNvSpPr/>
          <p:nvPr/>
        </p:nvSpPr>
        <p:spPr>
          <a:xfrm>
            <a:off x="8275320" y="5020056"/>
            <a:ext cx="100584" cy="100584"/>
          </a:xfrm>
          <a:prstGeom prst="ellipse">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8503920" y="4919472"/>
            <a:ext cx="2727655" cy="548640"/>
          </a:xfrm>
          <a:prstGeom prst="rect">
            <a:avLst/>
          </a:prstGeom>
          <a:noFill/>
        </p:spPr>
        <p:txBody>
          <a:bodyPr wrap="square" anchor="t" lIns="0" rIns="0" tIns="0" bIns="0">
            <a:spAutoFit/>
          </a:bodyPr>
          <a:lstStyle/>
          <a:p>
            <a:pPr algn="l">
              <a:lnSpc>
                <a:spcPct val="120000"/>
              </a:lnSpc>
              <a:spcAft>
                <a:spcPts val="600"/>
              </a:spcAft>
            </a:pPr>
            <a:r>
              <a:rPr sz="1300" b="0" i="0">
                <a:solidFill>
                  <a:srgbClr val="D9E4EE"/>
                </a:solidFill>
                <a:latin typeface="Arial"/>
              </a:rPr>
              <a:t>Là thứ tạo ấn tượng mạnh nhất</a:t>
            </a:r>
          </a:p>
          <a:p>
            <a:pPr algn="l">
              <a:lnSpc>
                <a:spcPct val="120000"/>
              </a:lnSpc>
              <a:spcAft>
                <a:spcPts val="600"/>
              </a:spcAft>
            </a:pPr>
            <a:r>
              <a:rPr sz="1300" b="0" i="0">
                <a:solidFill>
                  <a:srgbClr val="D9E4EE"/>
                </a:solidFill>
                <a:latin typeface="Arial"/>
              </a:rPr>
              <a:t>khi mang đi chào bán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85800" y="329184"/>
            <a:ext cx="10820095" cy="274320"/>
          </a:xfrm>
          <a:prstGeom prst="rect">
            <a:avLst/>
          </a:prstGeom>
          <a:noFill/>
        </p:spPr>
        <p:txBody>
          <a:bodyPr wrap="square" anchor="t" lIns="0" rIns="0" tIns="0" bIns="0">
            <a:spAutoFit/>
          </a:bodyPr>
          <a:lstStyle/>
          <a:p>
            <a:pPr algn="l">
              <a:lnSpc>
                <a:spcPct val="100000"/>
              </a:lnSpc>
              <a:spcAft>
                <a:spcPts val="600"/>
              </a:spcAft>
            </a:pPr>
            <a:r>
              <a:rPr sz="1200" b="1" i="0">
                <a:solidFill>
                  <a:srgbClr val="E08A1E"/>
                </a:solidFill>
                <a:latin typeface="Arial"/>
              </a:rPr>
              <a:t>TRỢ LÝ AI</a:t>
            </a:r>
          </a:p>
        </p:txBody>
      </p:sp>
      <p:sp>
        <p:nvSpPr>
          <p:cNvPr id="3" name="TextBox 2"/>
          <p:cNvSpPr txBox="1"/>
          <p:nvPr/>
        </p:nvSpPr>
        <p:spPr>
          <a:xfrm>
            <a:off x="685800" y="658368"/>
            <a:ext cx="10820095" cy="640080"/>
          </a:xfrm>
          <a:prstGeom prst="rect">
            <a:avLst/>
          </a:prstGeom>
          <a:noFill/>
        </p:spPr>
        <p:txBody>
          <a:bodyPr wrap="square" anchor="t" lIns="0" rIns="0" tIns="0" bIns="0">
            <a:spAutoFit/>
          </a:bodyPr>
          <a:lstStyle/>
          <a:p>
            <a:pPr algn="l">
              <a:lnSpc>
                <a:spcPct val="100000"/>
              </a:lnSpc>
              <a:spcAft>
                <a:spcPts val="600"/>
              </a:spcAft>
            </a:pPr>
            <a:r>
              <a:rPr sz="3000" b="1" i="0">
                <a:solidFill>
                  <a:srgbClr val="1B3A5C"/>
                </a:solidFill>
                <a:latin typeface="Arial"/>
              </a:rPr>
              <a:t>Trợ lý AI giúp được bốn nhóm việc</a:t>
            </a:r>
          </a:p>
        </p:txBody>
      </p:sp>
      <p:sp>
        <p:nvSpPr>
          <p:cNvPr id="4" name="Rectangle 3"/>
          <p:cNvSpPr/>
          <p:nvPr/>
        </p:nvSpPr>
        <p:spPr>
          <a:xfrm>
            <a:off x="685800" y="1316736"/>
            <a:ext cx="1371600" cy="50292"/>
          </a:xfrm>
          <a:prstGeom prst="rect">
            <a:avLst/>
          </a:prstGeom>
          <a:solidFill>
            <a:srgbClr val="E08A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5" name="Rounded Rectangle 4"/>
          <p:cNvSpPr/>
          <p:nvPr/>
        </p:nvSpPr>
        <p:spPr>
          <a:xfrm>
            <a:off x="685800" y="1618488"/>
            <a:ext cx="10820095" cy="84124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6" name="TextBox 5"/>
          <p:cNvSpPr txBox="1"/>
          <p:nvPr/>
        </p:nvSpPr>
        <p:spPr>
          <a:xfrm>
            <a:off x="960120" y="1737360"/>
            <a:ext cx="3931920" cy="320040"/>
          </a:xfrm>
          <a:prstGeom prst="rect">
            <a:avLst/>
          </a:prstGeom>
          <a:noFill/>
        </p:spPr>
        <p:txBody>
          <a:bodyPr wrap="square" anchor="t" lIns="0" rIns="0" tIns="0" bIns="0">
            <a:spAutoFit/>
          </a:bodyPr>
          <a:lstStyle/>
          <a:p>
            <a:pPr algn="l">
              <a:lnSpc>
                <a:spcPct val="100000"/>
              </a:lnSpc>
              <a:spcAft>
                <a:spcPts val="600"/>
              </a:spcAft>
            </a:pPr>
            <a:r>
              <a:rPr sz="1500" b="1" i="0">
                <a:solidFill>
                  <a:srgbClr val="1B3A5C"/>
                </a:solidFill>
                <a:latin typeface="Arial"/>
              </a:rPr>
              <a:t>1.  Ra lệnh &amp; tìm kiếm bằng lời</a:t>
            </a:r>
          </a:p>
        </p:txBody>
      </p:sp>
      <p:sp>
        <p:nvSpPr>
          <p:cNvPr id="7" name="TextBox 6"/>
          <p:cNvSpPr txBox="1"/>
          <p:nvPr/>
        </p:nvSpPr>
        <p:spPr>
          <a:xfrm>
            <a:off x="960120" y="2075688"/>
            <a:ext cx="7589520"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Không cần tự dò danh mục — gõ điều cần, AI đưa thẳng tới đúng màn hình</a:t>
            </a:r>
          </a:p>
        </p:txBody>
      </p:sp>
      <p:sp>
        <p:nvSpPr>
          <p:cNvPr id="8" name="Rounded Rectangle 7"/>
          <p:cNvSpPr/>
          <p:nvPr/>
        </p:nvSpPr>
        <p:spPr>
          <a:xfrm>
            <a:off x="8823960" y="1783080"/>
            <a:ext cx="2407615" cy="512064"/>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9" name="TextBox 8"/>
          <p:cNvSpPr txBox="1"/>
          <p:nvPr/>
        </p:nvSpPr>
        <p:spPr>
          <a:xfrm>
            <a:off x="8961120" y="1911095"/>
            <a:ext cx="2133295" cy="320040"/>
          </a:xfrm>
          <a:prstGeom prst="rect">
            <a:avLst/>
          </a:prstGeom>
          <a:noFill/>
        </p:spPr>
        <p:txBody>
          <a:bodyPr wrap="square" anchor="t" lIns="0" rIns="0" tIns="0" bIns="0">
            <a:spAutoFit/>
          </a:bodyPr>
          <a:lstStyle/>
          <a:p>
            <a:pPr algn="l">
              <a:lnSpc>
                <a:spcPct val="100000"/>
              </a:lnSpc>
              <a:spcAft>
                <a:spcPts val="600"/>
              </a:spcAft>
            </a:pPr>
            <a:r>
              <a:rPr sz="1200" b="0" i="1">
                <a:solidFill>
                  <a:srgbClr val="2E6DA4"/>
                </a:solidFill>
                <a:latin typeface="Arial"/>
              </a:rPr>
              <a:t>“Mở màn xét thi đua tháng này”</a:t>
            </a:r>
          </a:p>
        </p:txBody>
      </p:sp>
      <p:sp>
        <p:nvSpPr>
          <p:cNvPr id="10" name="Rounded Rectangle 9"/>
          <p:cNvSpPr/>
          <p:nvPr/>
        </p:nvSpPr>
        <p:spPr>
          <a:xfrm>
            <a:off x="685800" y="2551176"/>
            <a:ext cx="10820095" cy="841248"/>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1" name="TextBox 10"/>
          <p:cNvSpPr txBox="1"/>
          <p:nvPr/>
        </p:nvSpPr>
        <p:spPr>
          <a:xfrm>
            <a:off x="960120" y="2670048"/>
            <a:ext cx="3931920" cy="320040"/>
          </a:xfrm>
          <a:prstGeom prst="rect">
            <a:avLst/>
          </a:prstGeom>
          <a:noFill/>
        </p:spPr>
        <p:txBody>
          <a:bodyPr wrap="square" anchor="t" lIns="0" rIns="0" tIns="0" bIns="0">
            <a:spAutoFit/>
          </a:bodyPr>
          <a:lstStyle/>
          <a:p>
            <a:pPr algn="l">
              <a:lnSpc>
                <a:spcPct val="100000"/>
              </a:lnSpc>
              <a:spcAft>
                <a:spcPts val="600"/>
              </a:spcAft>
            </a:pPr>
            <a:r>
              <a:rPr sz="1500" b="1" i="0">
                <a:solidFill>
                  <a:srgbClr val="1B3A5C"/>
                </a:solidFill>
                <a:latin typeface="Arial"/>
              </a:rPr>
              <a:t>2.  Hỏi – đáp trên dữ liệu</a:t>
            </a:r>
          </a:p>
        </p:txBody>
      </p:sp>
      <p:sp>
        <p:nvSpPr>
          <p:cNvPr id="12" name="TextBox 11"/>
          <p:cNvSpPr txBox="1"/>
          <p:nvPr/>
        </p:nvSpPr>
        <p:spPr>
          <a:xfrm>
            <a:off x="960120" y="3008376"/>
            <a:ext cx="7589520"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Hỏi bằng lời thường, AI tra đúng dữ liệu mà người đó được phép xem rồi trả lời</a:t>
            </a:r>
          </a:p>
        </p:txBody>
      </p:sp>
      <p:sp>
        <p:nvSpPr>
          <p:cNvPr id="13" name="Rounded Rectangle 12"/>
          <p:cNvSpPr/>
          <p:nvPr/>
        </p:nvSpPr>
        <p:spPr>
          <a:xfrm>
            <a:off x="8823960" y="2715768"/>
            <a:ext cx="2407615" cy="512064"/>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4" name="TextBox 13"/>
          <p:cNvSpPr txBox="1"/>
          <p:nvPr/>
        </p:nvSpPr>
        <p:spPr>
          <a:xfrm>
            <a:off x="8961120" y="2843784"/>
            <a:ext cx="2133295" cy="320040"/>
          </a:xfrm>
          <a:prstGeom prst="rect">
            <a:avLst/>
          </a:prstGeom>
          <a:noFill/>
        </p:spPr>
        <p:txBody>
          <a:bodyPr wrap="square" anchor="t" lIns="0" rIns="0" tIns="0" bIns="0">
            <a:spAutoFit/>
          </a:bodyPr>
          <a:lstStyle/>
          <a:p>
            <a:pPr algn="l">
              <a:lnSpc>
                <a:spcPct val="100000"/>
              </a:lnSpc>
              <a:spcAft>
                <a:spcPts val="600"/>
              </a:spcAft>
            </a:pPr>
            <a:r>
              <a:rPr sz="1200" b="0" i="1">
                <a:solidFill>
                  <a:srgbClr val="2E6DA4"/>
                </a:solidFill>
                <a:latin typeface="Arial"/>
              </a:rPr>
              <a:t>“Tôi còn mấy ngày phép năm nay?”</a:t>
            </a:r>
          </a:p>
        </p:txBody>
      </p:sp>
      <p:sp>
        <p:nvSpPr>
          <p:cNvPr id="15" name="Rounded Rectangle 14"/>
          <p:cNvSpPr/>
          <p:nvPr/>
        </p:nvSpPr>
        <p:spPr>
          <a:xfrm>
            <a:off x="685800" y="3483864"/>
            <a:ext cx="10820095" cy="841248"/>
          </a:xfrm>
          <a:prstGeom prst="roundRect">
            <a:avLst>
              <a:gd name="adj" fmla="val 6000"/>
            </a:avLst>
          </a:prstGeom>
          <a:solidFill>
            <a:srgbClr val="F1F5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6" name="TextBox 15"/>
          <p:cNvSpPr txBox="1"/>
          <p:nvPr/>
        </p:nvSpPr>
        <p:spPr>
          <a:xfrm>
            <a:off x="960120" y="3602736"/>
            <a:ext cx="3931920" cy="320040"/>
          </a:xfrm>
          <a:prstGeom prst="rect">
            <a:avLst/>
          </a:prstGeom>
          <a:noFill/>
        </p:spPr>
        <p:txBody>
          <a:bodyPr wrap="square" anchor="t" lIns="0" rIns="0" tIns="0" bIns="0">
            <a:spAutoFit/>
          </a:bodyPr>
          <a:lstStyle/>
          <a:p>
            <a:pPr algn="l">
              <a:lnSpc>
                <a:spcPct val="100000"/>
              </a:lnSpc>
              <a:spcAft>
                <a:spcPts val="600"/>
              </a:spcAft>
            </a:pPr>
            <a:r>
              <a:rPr sz="1500" b="1" i="0">
                <a:solidFill>
                  <a:srgbClr val="1B3A5C"/>
                </a:solidFill>
                <a:latin typeface="Arial"/>
              </a:rPr>
              <a:t>3.  Soạn &amp; tóm tắt văn bản</a:t>
            </a:r>
          </a:p>
        </p:txBody>
      </p:sp>
      <p:sp>
        <p:nvSpPr>
          <p:cNvPr id="17" name="TextBox 16"/>
          <p:cNvSpPr txBox="1"/>
          <p:nvPr/>
        </p:nvSpPr>
        <p:spPr>
          <a:xfrm>
            <a:off x="960120" y="3941064"/>
            <a:ext cx="7589520"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Viết bản nháp quyết định, thông báo; tóm tắt công văn dài thành vài ý chính</a:t>
            </a:r>
          </a:p>
        </p:txBody>
      </p:sp>
      <p:sp>
        <p:nvSpPr>
          <p:cNvPr id="18" name="Rounded Rectangle 17"/>
          <p:cNvSpPr/>
          <p:nvPr/>
        </p:nvSpPr>
        <p:spPr>
          <a:xfrm>
            <a:off x="8823960" y="3648456"/>
            <a:ext cx="2407615" cy="512064"/>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19" name="TextBox 18"/>
          <p:cNvSpPr txBox="1"/>
          <p:nvPr/>
        </p:nvSpPr>
        <p:spPr>
          <a:xfrm>
            <a:off x="8961120" y="3776472"/>
            <a:ext cx="2133295" cy="320040"/>
          </a:xfrm>
          <a:prstGeom prst="rect">
            <a:avLst/>
          </a:prstGeom>
          <a:noFill/>
        </p:spPr>
        <p:txBody>
          <a:bodyPr wrap="square" anchor="t" lIns="0" rIns="0" tIns="0" bIns="0">
            <a:spAutoFit/>
          </a:bodyPr>
          <a:lstStyle/>
          <a:p>
            <a:pPr algn="l">
              <a:lnSpc>
                <a:spcPct val="100000"/>
              </a:lnSpc>
              <a:spcAft>
                <a:spcPts val="600"/>
              </a:spcAft>
            </a:pPr>
            <a:r>
              <a:rPr sz="1200" b="0" i="1">
                <a:solidFill>
                  <a:srgbClr val="2E6DA4"/>
                </a:solidFill>
                <a:latin typeface="Arial"/>
              </a:rPr>
              <a:t>“Soạn quyết định điều động theo mẫu”</a:t>
            </a:r>
          </a:p>
        </p:txBody>
      </p:sp>
      <p:sp>
        <p:nvSpPr>
          <p:cNvPr id="20" name="Rounded Rectangle 19"/>
          <p:cNvSpPr/>
          <p:nvPr/>
        </p:nvSpPr>
        <p:spPr>
          <a:xfrm>
            <a:off x="685800" y="4416552"/>
            <a:ext cx="10820095" cy="841248"/>
          </a:xfrm>
          <a:prstGeom prst="roundRect">
            <a:avLst>
              <a:gd name="adj" fmla="val 6000"/>
            </a:avLst>
          </a:prstGeom>
          <a:solidFill>
            <a:srgbClr val="E4EC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1" name="TextBox 20"/>
          <p:cNvSpPr txBox="1"/>
          <p:nvPr/>
        </p:nvSpPr>
        <p:spPr>
          <a:xfrm>
            <a:off x="960120" y="4535424"/>
            <a:ext cx="3931920" cy="320040"/>
          </a:xfrm>
          <a:prstGeom prst="rect">
            <a:avLst/>
          </a:prstGeom>
          <a:noFill/>
        </p:spPr>
        <p:txBody>
          <a:bodyPr wrap="square" anchor="t" lIns="0" rIns="0" tIns="0" bIns="0">
            <a:spAutoFit/>
          </a:bodyPr>
          <a:lstStyle/>
          <a:p>
            <a:pPr algn="l">
              <a:lnSpc>
                <a:spcPct val="100000"/>
              </a:lnSpc>
              <a:spcAft>
                <a:spcPts val="600"/>
              </a:spcAft>
            </a:pPr>
            <a:r>
              <a:rPr sz="1500" b="1" i="0">
                <a:solidFill>
                  <a:srgbClr val="1B3A5C"/>
                </a:solidFill>
                <a:latin typeface="Arial"/>
              </a:rPr>
              <a:t>4.  Cảnh báo thông minh</a:t>
            </a:r>
          </a:p>
        </p:txBody>
      </p:sp>
      <p:sp>
        <p:nvSpPr>
          <p:cNvPr id="22" name="TextBox 21"/>
          <p:cNvSpPr txBox="1"/>
          <p:nvPr/>
        </p:nvSpPr>
        <p:spPr>
          <a:xfrm>
            <a:off x="960120" y="4873752"/>
            <a:ext cx="7589520" cy="320040"/>
          </a:xfrm>
          <a:prstGeom prst="rect">
            <a:avLst/>
          </a:prstGeom>
          <a:noFill/>
        </p:spPr>
        <p:txBody>
          <a:bodyPr wrap="square" anchor="t" lIns="0" rIns="0" tIns="0" bIns="0">
            <a:spAutoFit/>
          </a:bodyPr>
          <a:lstStyle/>
          <a:p>
            <a:pPr algn="l">
              <a:lnSpc>
                <a:spcPct val="100000"/>
              </a:lnSpc>
              <a:spcAft>
                <a:spcPts val="600"/>
              </a:spcAft>
            </a:pPr>
            <a:r>
              <a:rPr sz="1250" b="0" i="0">
                <a:solidFill>
                  <a:srgbClr val="53606D"/>
                </a:solidFill>
                <a:latin typeface="Arial"/>
              </a:rPr>
              <a:t>Chủ động nhắc trước khi việc trở thành sự cố</a:t>
            </a:r>
          </a:p>
        </p:txBody>
      </p:sp>
      <p:sp>
        <p:nvSpPr>
          <p:cNvPr id="23" name="Rounded Rectangle 22"/>
          <p:cNvSpPr/>
          <p:nvPr/>
        </p:nvSpPr>
        <p:spPr>
          <a:xfrm>
            <a:off x="8823960" y="4581144"/>
            <a:ext cx="2407615" cy="512064"/>
          </a:xfrm>
          <a:prstGeom prst="roundRect">
            <a:avLst>
              <a:gd name="adj" fmla="val 6000"/>
            </a:avLst>
          </a:prstGeom>
          <a:solidFill>
            <a:srgbClr val="FFFFFF"/>
          </a:solidFill>
          <a:ln w="15875">
            <a:solidFill>
              <a:srgbClr val="E4ECF3"/>
            </a:solid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4" name="TextBox 23"/>
          <p:cNvSpPr txBox="1"/>
          <p:nvPr/>
        </p:nvSpPr>
        <p:spPr>
          <a:xfrm>
            <a:off x="8961120" y="4709160"/>
            <a:ext cx="2133295" cy="320040"/>
          </a:xfrm>
          <a:prstGeom prst="rect">
            <a:avLst/>
          </a:prstGeom>
          <a:noFill/>
        </p:spPr>
        <p:txBody>
          <a:bodyPr wrap="square" anchor="t" lIns="0" rIns="0" tIns="0" bIns="0">
            <a:spAutoFit/>
          </a:bodyPr>
          <a:lstStyle/>
          <a:p>
            <a:pPr algn="l">
              <a:lnSpc>
                <a:spcPct val="100000"/>
              </a:lnSpc>
              <a:spcAft>
                <a:spcPts val="600"/>
              </a:spcAft>
            </a:pPr>
            <a:r>
              <a:rPr sz="1200" b="0" i="1">
                <a:solidFill>
                  <a:srgbClr val="2E6DA4"/>
                </a:solidFill>
                <a:latin typeface="Arial"/>
              </a:rPr>
              <a:t>“3 hợp đồng sắp hết hạn tháng sau”</a:t>
            </a:r>
          </a:p>
        </p:txBody>
      </p:sp>
      <p:sp>
        <p:nvSpPr>
          <p:cNvPr id="25" name="Rounded Rectangle 24"/>
          <p:cNvSpPr/>
          <p:nvPr/>
        </p:nvSpPr>
        <p:spPr>
          <a:xfrm>
            <a:off x="685800" y="5486400"/>
            <a:ext cx="10820095" cy="1051560"/>
          </a:xfrm>
          <a:prstGeom prst="roundRect">
            <a:avLst>
              <a:gd name="adj" fmla="val 6000"/>
            </a:avLst>
          </a:prstGeom>
          <a:solidFill>
            <a:srgbClr val="1B3A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p:txBody>
      </p:sp>
      <p:sp>
        <p:nvSpPr>
          <p:cNvPr id="26" name="TextBox 25"/>
          <p:cNvSpPr txBox="1"/>
          <p:nvPr/>
        </p:nvSpPr>
        <p:spPr>
          <a:xfrm>
            <a:off x="960120" y="5650992"/>
            <a:ext cx="7315200" cy="320040"/>
          </a:xfrm>
          <a:prstGeom prst="rect">
            <a:avLst/>
          </a:prstGeom>
          <a:noFill/>
        </p:spPr>
        <p:txBody>
          <a:bodyPr wrap="square" anchor="t" lIns="0" rIns="0" tIns="0" bIns="0">
            <a:spAutoFit/>
          </a:bodyPr>
          <a:lstStyle/>
          <a:p>
            <a:pPr algn="l">
              <a:lnSpc>
                <a:spcPct val="100000"/>
              </a:lnSpc>
              <a:spcAft>
                <a:spcPts val="600"/>
              </a:spcAft>
            </a:pPr>
            <a:r>
              <a:rPr sz="1450" b="1" i="0">
                <a:solidFill>
                  <a:srgbClr val="E08A1E"/>
                </a:solidFill>
                <a:latin typeface="Arial"/>
              </a:rPr>
              <a:t>🔒  Về an toàn — điều cháu xin chú yên tâm</a:t>
            </a:r>
          </a:p>
        </p:txBody>
      </p:sp>
      <p:sp>
        <p:nvSpPr>
          <p:cNvPr id="27" name="TextBox 26"/>
          <p:cNvSpPr txBox="1"/>
          <p:nvPr/>
        </p:nvSpPr>
        <p:spPr>
          <a:xfrm>
            <a:off x="960120" y="5989320"/>
            <a:ext cx="10271455" cy="457200"/>
          </a:xfrm>
          <a:prstGeom prst="rect">
            <a:avLst/>
          </a:prstGeom>
          <a:noFill/>
        </p:spPr>
        <p:txBody>
          <a:bodyPr wrap="square" anchor="t" lIns="0" rIns="0" tIns="0" bIns="0">
            <a:spAutoFit/>
          </a:bodyPr>
          <a:lstStyle/>
          <a:p>
            <a:pPr algn="l">
              <a:lnSpc>
                <a:spcPct val="120000"/>
              </a:lnSpc>
              <a:spcAft>
                <a:spcPts val="600"/>
              </a:spcAft>
            </a:pPr>
            <a:r>
              <a:rPr sz="1300" b="0" i="0">
                <a:solidFill>
                  <a:srgbClr val="FFFFFF"/>
                </a:solidFill>
                <a:latin typeface="Arial"/>
              </a:rPr>
              <a:t>Trợ lý AI chỉ được làm đúng những gì người đăng nhập được phép, không hơn. AI không có quyền riêng — việc kiểm tra quyền nằm ở tầng hệ thống bên dưới. Mọi thao tác AI thực hiện đều được ghi lại đầy đủ.</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